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1"/>
  </p:notesMasterIdLst>
  <p:sldIdLst>
    <p:sldId id="256" r:id="rId5"/>
    <p:sldId id="286" r:id="rId6"/>
    <p:sldId id="260" r:id="rId7"/>
    <p:sldId id="258" r:id="rId8"/>
    <p:sldId id="259" r:id="rId9"/>
    <p:sldId id="263" r:id="rId10"/>
    <p:sldId id="264" r:id="rId11"/>
    <p:sldId id="265" r:id="rId12"/>
    <p:sldId id="261" r:id="rId13"/>
    <p:sldId id="262" r:id="rId14"/>
    <p:sldId id="287" r:id="rId15"/>
    <p:sldId id="288" r:id="rId16"/>
    <p:sldId id="289" r:id="rId17"/>
    <p:sldId id="290" r:id="rId18"/>
    <p:sldId id="291" r:id="rId19"/>
    <p:sldId id="292" r:id="rId20"/>
    <p:sldId id="293" r:id="rId21"/>
    <p:sldId id="294" r:id="rId22"/>
    <p:sldId id="295" r:id="rId23"/>
    <p:sldId id="296" r:id="rId24"/>
    <p:sldId id="297" r:id="rId25"/>
    <p:sldId id="298" r:id="rId26"/>
    <p:sldId id="299" r:id="rId27"/>
    <p:sldId id="300" r:id="rId28"/>
    <p:sldId id="301" r:id="rId29"/>
    <p:sldId id="302" r:id="rId30"/>
    <p:sldId id="303" r:id="rId31"/>
    <p:sldId id="304" r:id="rId32"/>
    <p:sldId id="305" r:id="rId33"/>
    <p:sldId id="306" r:id="rId34"/>
    <p:sldId id="307" r:id="rId35"/>
    <p:sldId id="308" r:id="rId36"/>
    <p:sldId id="309" r:id="rId37"/>
    <p:sldId id="310" r:id="rId38"/>
    <p:sldId id="268" r:id="rId39"/>
    <p:sldId id="269"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D4905C-CB36-D871-7DD9-9A99930D2093}" v="5" dt="2022-02-14T01:57:20.8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57"/>
    <p:restoredTop sz="94646"/>
  </p:normalViewPr>
  <p:slideViewPr>
    <p:cSldViewPr snapToGrid="0" snapToObjects="1">
      <p:cViewPr varScale="1">
        <p:scale>
          <a:sx n="72" d="100"/>
          <a:sy n="72" d="100"/>
        </p:scale>
        <p:origin x="1614"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resa Garland" userId="S::teresa.garland@chisholm.edu.au::5b6a883a-c6d0-4e6a-b900-9172bdfd222b" providerId="AD" clId="Web-{CFD4905C-CB36-D871-7DD9-9A99930D2093}"/>
    <pc:docChg chg="modSld">
      <pc:chgData name="Teresa Garland" userId="S::teresa.garland@chisholm.edu.au::5b6a883a-c6d0-4e6a-b900-9172bdfd222b" providerId="AD" clId="Web-{CFD4905C-CB36-D871-7DD9-9A99930D2093}" dt="2022-02-14T01:57:19.958" v="3" actId="20577"/>
      <pc:docMkLst>
        <pc:docMk/>
      </pc:docMkLst>
      <pc:sldChg chg="modSp">
        <pc:chgData name="Teresa Garland" userId="S::teresa.garland@chisholm.edu.au::5b6a883a-c6d0-4e6a-b900-9172bdfd222b" providerId="AD" clId="Web-{CFD4905C-CB36-D871-7DD9-9A99930D2093}" dt="2022-02-14T01:57:19.958" v="3" actId="20577"/>
        <pc:sldMkLst>
          <pc:docMk/>
          <pc:sldMk cId="1634465121" sldId="296"/>
        </pc:sldMkLst>
        <pc:spChg chg="mod">
          <ac:chgData name="Teresa Garland" userId="S::teresa.garland@chisholm.edu.au::5b6a883a-c6d0-4e6a-b900-9172bdfd222b" providerId="AD" clId="Web-{CFD4905C-CB36-D871-7DD9-9A99930D2093}" dt="2022-02-14T01:57:19.958" v="3" actId="20577"/>
          <ac:spMkLst>
            <pc:docMk/>
            <pc:sldMk cId="1634465121" sldId="296"/>
            <ac:spMk id="6" creationId="{E3B515E4-8269-48BC-9F0E-726822C6C8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4A8B6-DEF2-418A-AD39-0493995E597B}" type="datetimeFigureOut">
              <a:rPr lang="en-AU" smtClean="0"/>
              <a:t>13/02/2022</a:t>
            </a:fld>
            <a:endParaRPr lang="en-AU"/>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5F93A-A75D-4690-AA49-72A7F19E5507}" type="slidenum">
              <a:rPr lang="en-AU" smtClean="0"/>
              <a:t>‹#›</a:t>
            </a:fld>
            <a:endParaRPr lang="en-AU"/>
          </a:p>
        </p:txBody>
      </p:sp>
    </p:spTree>
    <p:extLst>
      <p:ext uri="{BB962C8B-B14F-4D97-AF65-F5344CB8AC3E}">
        <p14:creationId xmlns:p14="http://schemas.microsoft.com/office/powerpoint/2010/main" val="1097498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DA2123-867E-4441-A1FF-205D0AF41DEE}" type="slidenum">
              <a:rPr lang="en-US" smtClean="0"/>
              <a:t>2</a:t>
            </a:fld>
            <a:endParaRPr lang="en-US"/>
          </a:p>
        </p:txBody>
      </p:sp>
    </p:spTree>
    <p:extLst>
      <p:ext uri="{BB962C8B-B14F-4D97-AF65-F5344CB8AC3E}">
        <p14:creationId xmlns:p14="http://schemas.microsoft.com/office/powerpoint/2010/main" val="1651000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D45F93A-A75D-4690-AA49-72A7F19E5507}" type="slidenum">
              <a:rPr lang="en-AU" smtClean="0"/>
              <a:t>18</a:t>
            </a:fld>
            <a:endParaRPr lang="en-AU"/>
          </a:p>
        </p:txBody>
      </p:sp>
    </p:spTree>
    <p:extLst>
      <p:ext uri="{BB962C8B-B14F-4D97-AF65-F5344CB8AC3E}">
        <p14:creationId xmlns:p14="http://schemas.microsoft.com/office/powerpoint/2010/main" val="3596740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D45F93A-A75D-4690-AA49-72A7F19E5507}" type="slidenum">
              <a:rPr lang="en-AU" smtClean="0"/>
              <a:t>19</a:t>
            </a:fld>
            <a:endParaRPr lang="en-AU"/>
          </a:p>
        </p:txBody>
      </p:sp>
    </p:spTree>
    <p:extLst>
      <p:ext uri="{BB962C8B-B14F-4D97-AF65-F5344CB8AC3E}">
        <p14:creationId xmlns:p14="http://schemas.microsoft.com/office/powerpoint/2010/main" val="3027087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D45F93A-A75D-4690-AA49-72A7F19E5507}" type="slidenum">
              <a:rPr lang="en-AU" smtClean="0"/>
              <a:t>20</a:t>
            </a:fld>
            <a:endParaRPr lang="en-AU"/>
          </a:p>
        </p:txBody>
      </p:sp>
    </p:spTree>
    <p:extLst>
      <p:ext uri="{BB962C8B-B14F-4D97-AF65-F5344CB8AC3E}">
        <p14:creationId xmlns:p14="http://schemas.microsoft.com/office/powerpoint/2010/main" val="2091928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D45F93A-A75D-4690-AA49-72A7F19E5507}" type="slidenum">
              <a:rPr lang="en-AU" smtClean="0"/>
              <a:t>21</a:t>
            </a:fld>
            <a:endParaRPr lang="en-AU"/>
          </a:p>
        </p:txBody>
      </p:sp>
    </p:spTree>
    <p:extLst>
      <p:ext uri="{BB962C8B-B14F-4D97-AF65-F5344CB8AC3E}">
        <p14:creationId xmlns:p14="http://schemas.microsoft.com/office/powerpoint/2010/main" val="1975388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D45F93A-A75D-4690-AA49-72A7F19E5507}" type="slidenum">
              <a:rPr lang="en-AU" smtClean="0"/>
              <a:t>22</a:t>
            </a:fld>
            <a:endParaRPr lang="en-AU"/>
          </a:p>
        </p:txBody>
      </p:sp>
    </p:spTree>
    <p:extLst>
      <p:ext uri="{BB962C8B-B14F-4D97-AF65-F5344CB8AC3E}">
        <p14:creationId xmlns:p14="http://schemas.microsoft.com/office/powerpoint/2010/main" val="4135347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D45F93A-A75D-4690-AA49-72A7F19E5507}" type="slidenum">
              <a:rPr lang="en-AU" smtClean="0"/>
              <a:t>23</a:t>
            </a:fld>
            <a:endParaRPr lang="en-AU"/>
          </a:p>
        </p:txBody>
      </p:sp>
    </p:spTree>
    <p:extLst>
      <p:ext uri="{BB962C8B-B14F-4D97-AF65-F5344CB8AC3E}">
        <p14:creationId xmlns:p14="http://schemas.microsoft.com/office/powerpoint/2010/main" val="2714493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D45F93A-A75D-4690-AA49-72A7F19E5507}" type="slidenum">
              <a:rPr lang="en-AU" smtClean="0"/>
              <a:t>24</a:t>
            </a:fld>
            <a:endParaRPr lang="en-AU"/>
          </a:p>
        </p:txBody>
      </p:sp>
    </p:spTree>
    <p:extLst>
      <p:ext uri="{BB962C8B-B14F-4D97-AF65-F5344CB8AC3E}">
        <p14:creationId xmlns:p14="http://schemas.microsoft.com/office/powerpoint/2010/main" val="428408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D45F93A-A75D-4690-AA49-72A7F19E5507}" type="slidenum">
              <a:rPr lang="en-AU" smtClean="0"/>
              <a:t>25</a:t>
            </a:fld>
            <a:endParaRPr lang="en-AU"/>
          </a:p>
        </p:txBody>
      </p:sp>
    </p:spTree>
    <p:extLst>
      <p:ext uri="{BB962C8B-B14F-4D97-AF65-F5344CB8AC3E}">
        <p14:creationId xmlns:p14="http://schemas.microsoft.com/office/powerpoint/2010/main" val="3520034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D45F93A-A75D-4690-AA49-72A7F19E5507}" type="slidenum">
              <a:rPr lang="en-AU" smtClean="0"/>
              <a:t>26</a:t>
            </a:fld>
            <a:endParaRPr lang="en-AU"/>
          </a:p>
        </p:txBody>
      </p:sp>
    </p:spTree>
    <p:extLst>
      <p:ext uri="{BB962C8B-B14F-4D97-AF65-F5344CB8AC3E}">
        <p14:creationId xmlns:p14="http://schemas.microsoft.com/office/powerpoint/2010/main" val="2828220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D45F93A-A75D-4690-AA49-72A7F19E5507}" type="slidenum">
              <a:rPr lang="en-AU" smtClean="0"/>
              <a:t>27</a:t>
            </a:fld>
            <a:endParaRPr lang="en-AU"/>
          </a:p>
        </p:txBody>
      </p:sp>
    </p:spTree>
    <p:extLst>
      <p:ext uri="{BB962C8B-B14F-4D97-AF65-F5344CB8AC3E}">
        <p14:creationId xmlns:p14="http://schemas.microsoft.com/office/powerpoint/2010/main" val="2736054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Brenda’s video example on Vimeo</a:t>
            </a:r>
          </a:p>
        </p:txBody>
      </p:sp>
      <p:sp>
        <p:nvSpPr>
          <p:cNvPr id="4" name="Slide Number Placeholder 3"/>
          <p:cNvSpPr>
            <a:spLocks noGrp="1"/>
          </p:cNvSpPr>
          <p:nvPr>
            <p:ph type="sldNum" sz="quarter" idx="5"/>
          </p:nvPr>
        </p:nvSpPr>
        <p:spPr/>
        <p:txBody>
          <a:bodyPr/>
          <a:lstStyle/>
          <a:p>
            <a:fld id="{CD45F93A-A75D-4690-AA49-72A7F19E5507}" type="slidenum">
              <a:rPr lang="en-AU" smtClean="0"/>
              <a:t>10</a:t>
            </a:fld>
            <a:endParaRPr lang="en-AU"/>
          </a:p>
        </p:txBody>
      </p:sp>
    </p:spTree>
    <p:extLst>
      <p:ext uri="{BB962C8B-B14F-4D97-AF65-F5344CB8AC3E}">
        <p14:creationId xmlns:p14="http://schemas.microsoft.com/office/powerpoint/2010/main" val="3268255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D45F93A-A75D-4690-AA49-72A7F19E5507}" type="slidenum">
              <a:rPr lang="en-AU" smtClean="0"/>
              <a:t>28</a:t>
            </a:fld>
            <a:endParaRPr lang="en-AU"/>
          </a:p>
        </p:txBody>
      </p:sp>
    </p:spTree>
    <p:extLst>
      <p:ext uri="{BB962C8B-B14F-4D97-AF65-F5344CB8AC3E}">
        <p14:creationId xmlns:p14="http://schemas.microsoft.com/office/powerpoint/2010/main" val="1312687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D45F93A-A75D-4690-AA49-72A7F19E5507}" type="slidenum">
              <a:rPr lang="en-AU" smtClean="0"/>
              <a:t>29</a:t>
            </a:fld>
            <a:endParaRPr lang="en-AU"/>
          </a:p>
        </p:txBody>
      </p:sp>
    </p:spTree>
    <p:extLst>
      <p:ext uri="{BB962C8B-B14F-4D97-AF65-F5344CB8AC3E}">
        <p14:creationId xmlns:p14="http://schemas.microsoft.com/office/powerpoint/2010/main" val="125589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D45F93A-A75D-4690-AA49-72A7F19E5507}" type="slidenum">
              <a:rPr lang="en-AU" smtClean="0"/>
              <a:t>30</a:t>
            </a:fld>
            <a:endParaRPr lang="en-AU"/>
          </a:p>
        </p:txBody>
      </p:sp>
    </p:spTree>
    <p:extLst>
      <p:ext uri="{BB962C8B-B14F-4D97-AF65-F5344CB8AC3E}">
        <p14:creationId xmlns:p14="http://schemas.microsoft.com/office/powerpoint/2010/main" val="990089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D45F93A-A75D-4690-AA49-72A7F19E5507}" type="slidenum">
              <a:rPr lang="en-AU" smtClean="0"/>
              <a:t>31</a:t>
            </a:fld>
            <a:endParaRPr lang="en-AU"/>
          </a:p>
        </p:txBody>
      </p:sp>
    </p:spTree>
    <p:extLst>
      <p:ext uri="{BB962C8B-B14F-4D97-AF65-F5344CB8AC3E}">
        <p14:creationId xmlns:p14="http://schemas.microsoft.com/office/powerpoint/2010/main" val="1534572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D45F93A-A75D-4690-AA49-72A7F19E5507}" type="slidenum">
              <a:rPr lang="en-AU" smtClean="0"/>
              <a:t>32</a:t>
            </a:fld>
            <a:endParaRPr lang="en-AU"/>
          </a:p>
        </p:txBody>
      </p:sp>
    </p:spTree>
    <p:extLst>
      <p:ext uri="{BB962C8B-B14F-4D97-AF65-F5344CB8AC3E}">
        <p14:creationId xmlns:p14="http://schemas.microsoft.com/office/powerpoint/2010/main" val="4213792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D45F93A-A75D-4690-AA49-72A7F19E5507}" type="slidenum">
              <a:rPr lang="en-AU" smtClean="0"/>
              <a:t>33</a:t>
            </a:fld>
            <a:endParaRPr lang="en-AU"/>
          </a:p>
        </p:txBody>
      </p:sp>
    </p:spTree>
    <p:extLst>
      <p:ext uri="{BB962C8B-B14F-4D97-AF65-F5344CB8AC3E}">
        <p14:creationId xmlns:p14="http://schemas.microsoft.com/office/powerpoint/2010/main" val="2646690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D45F93A-A75D-4690-AA49-72A7F19E5507}" type="slidenum">
              <a:rPr lang="en-AU" smtClean="0"/>
              <a:t>34</a:t>
            </a:fld>
            <a:endParaRPr lang="en-AU"/>
          </a:p>
        </p:txBody>
      </p:sp>
    </p:spTree>
    <p:extLst>
      <p:ext uri="{BB962C8B-B14F-4D97-AF65-F5344CB8AC3E}">
        <p14:creationId xmlns:p14="http://schemas.microsoft.com/office/powerpoint/2010/main" val="3877444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D45F93A-A75D-4690-AA49-72A7F19E5507}" type="slidenum">
              <a:rPr lang="en-AU" smtClean="0"/>
              <a:t>11</a:t>
            </a:fld>
            <a:endParaRPr lang="en-AU"/>
          </a:p>
        </p:txBody>
      </p:sp>
    </p:spTree>
    <p:extLst>
      <p:ext uri="{BB962C8B-B14F-4D97-AF65-F5344CB8AC3E}">
        <p14:creationId xmlns:p14="http://schemas.microsoft.com/office/powerpoint/2010/main" val="2803118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D45F93A-A75D-4690-AA49-72A7F19E5507}" type="slidenum">
              <a:rPr lang="en-AU" smtClean="0"/>
              <a:t>12</a:t>
            </a:fld>
            <a:endParaRPr lang="en-AU"/>
          </a:p>
        </p:txBody>
      </p:sp>
    </p:spTree>
    <p:extLst>
      <p:ext uri="{BB962C8B-B14F-4D97-AF65-F5344CB8AC3E}">
        <p14:creationId xmlns:p14="http://schemas.microsoft.com/office/powerpoint/2010/main" val="2650929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D45F93A-A75D-4690-AA49-72A7F19E5507}" type="slidenum">
              <a:rPr lang="en-AU" smtClean="0"/>
              <a:t>13</a:t>
            </a:fld>
            <a:endParaRPr lang="en-AU"/>
          </a:p>
        </p:txBody>
      </p:sp>
    </p:spTree>
    <p:extLst>
      <p:ext uri="{BB962C8B-B14F-4D97-AF65-F5344CB8AC3E}">
        <p14:creationId xmlns:p14="http://schemas.microsoft.com/office/powerpoint/2010/main" val="2559367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D45F93A-A75D-4690-AA49-72A7F19E5507}" type="slidenum">
              <a:rPr lang="en-AU" smtClean="0"/>
              <a:t>14</a:t>
            </a:fld>
            <a:endParaRPr lang="en-AU"/>
          </a:p>
        </p:txBody>
      </p:sp>
    </p:spTree>
    <p:extLst>
      <p:ext uri="{BB962C8B-B14F-4D97-AF65-F5344CB8AC3E}">
        <p14:creationId xmlns:p14="http://schemas.microsoft.com/office/powerpoint/2010/main" val="1407151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D45F93A-A75D-4690-AA49-72A7F19E5507}" type="slidenum">
              <a:rPr lang="en-AU" smtClean="0"/>
              <a:t>15</a:t>
            </a:fld>
            <a:endParaRPr lang="en-AU"/>
          </a:p>
        </p:txBody>
      </p:sp>
    </p:spTree>
    <p:extLst>
      <p:ext uri="{BB962C8B-B14F-4D97-AF65-F5344CB8AC3E}">
        <p14:creationId xmlns:p14="http://schemas.microsoft.com/office/powerpoint/2010/main" val="1658840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D45F93A-A75D-4690-AA49-72A7F19E5507}" type="slidenum">
              <a:rPr lang="en-AU" smtClean="0"/>
              <a:t>16</a:t>
            </a:fld>
            <a:endParaRPr lang="en-AU"/>
          </a:p>
        </p:txBody>
      </p:sp>
    </p:spTree>
    <p:extLst>
      <p:ext uri="{BB962C8B-B14F-4D97-AF65-F5344CB8AC3E}">
        <p14:creationId xmlns:p14="http://schemas.microsoft.com/office/powerpoint/2010/main" val="616670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D45F93A-A75D-4690-AA49-72A7F19E5507}" type="slidenum">
              <a:rPr lang="en-AU" smtClean="0"/>
              <a:t>17</a:t>
            </a:fld>
            <a:endParaRPr lang="en-AU"/>
          </a:p>
        </p:txBody>
      </p:sp>
    </p:spTree>
    <p:extLst>
      <p:ext uri="{BB962C8B-B14F-4D97-AF65-F5344CB8AC3E}">
        <p14:creationId xmlns:p14="http://schemas.microsoft.com/office/powerpoint/2010/main" val="3455084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US"/>
          </a:p>
        </p:txBody>
      </p:sp>
      <p:sp>
        <p:nvSpPr>
          <p:cNvPr id="4" name="Date Placeholder 3"/>
          <p:cNvSpPr>
            <a:spLocks noGrp="1"/>
          </p:cNvSpPr>
          <p:nvPr>
            <p:ph type="dt" sz="half" idx="10"/>
          </p:nvPr>
        </p:nvSpPr>
        <p:spPr/>
        <p:txBody>
          <a:bodyPr/>
          <a:lstStyle/>
          <a:p>
            <a:fld id="{E20E38FB-361C-D748-B841-DBB8E5A9262B}" type="datetimeFigureOut">
              <a:rPr lang="en-US" smtClean="0"/>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0EDD7E-FE0C-434A-8395-6ACEA6A35265}" type="slidenum">
              <a:rPr lang="en-US" smtClean="0"/>
              <a:t>‹#›</a:t>
            </a:fld>
            <a:endParaRPr lang="en-US"/>
          </a:p>
        </p:txBody>
      </p:sp>
    </p:spTree>
    <p:extLst>
      <p:ext uri="{BB962C8B-B14F-4D97-AF65-F5344CB8AC3E}">
        <p14:creationId xmlns:p14="http://schemas.microsoft.com/office/powerpoint/2010/main" val="2044036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E20E38FB-361C-D748-B841-DBB8E5A9262B}" type="datetimeFigureOut">
              <a:rPr lang="en-US" smtClean="0"/>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0EDD7E-FE0C-434A-8395-6ACEA6A35265}" type="slidenum">
              <a:rPr lang="en-US" smtClean="0"/>
              <a:t>‹#›</a:t>
            </a:fld>
            <a:endParaRPr lang="en-US"/>
          </a:p>
        </p:txBody>
      </p:sp>
    </p:spTree>
    <p:extLst>
      <p:ext uri="{BB962C8B-B14F-4D97-AF65-F5344CB8AC3E}">
        <p14:creationId xmlns:p14="http://schemas.microsoft.com/office/powerpoint/2010/main" val="2942847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E20E38FB-361C-D748-B841-DBB8E5A9262B}" type="datetimeFigureOut">
              <a:rPr lang="en-US" smtClean="0"/>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0EDD7E-FE0C-434A-8395-6ACEA6A35265}" type="slidenum">
              <a:rPr lang="en-US" smtClean="0"/>
              <a:t>‹#›</a:t>
            </a:fld>
            <a:endParaRPr lang="en-US"/>
          </a:p>
        </p:txBody>
      </p:sp>
    </p:spTree>
    <p:extLst>
      <p:ext uri="{BB962C8B-B14F-4D97-AF65-F5344CB8AC3E}">
        <p14:creationId xmlns:p14="http://schemas.microsoft.com/office/powerpoint/2010/main" val="18826072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Acknowledgement - Anywhere - Generic ">
    <p:spTree>
      <p:nvGrpSpPr>
        <p:cNvPr id="1" name=""/>
        <p:cNvGrpSpPr/>
        <p:nvPr/>
      </p:nvGrpSpPr>
      <p:grpSpPr>
        <a:xfrm>
          <a:off x="0" y="0"/>
          <a:ext cx="0" cy="0"/>
          <a:chOff x="0" y="0"/>
          <a:chExt cx="0" cy="0"/>
        </a:xfrm>
      </p:grpSpPr>
      <p:pic>
        <p:nvPicPr>
          <p:cNvPr id="6" name="Picture 5" descr="08.jpg">
            <a:extLst>
              <a:ext uri="{FF2B5EF4-FFF2-40B4-BE49-F238E27FC236}">
                <a16:creationId xmlns:a16="http://schemas.microsoft.com/office/drawing/2014/main" id="{C4C9FB64-80EB-46E8-9811-44B38DC2097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80512" cy="6858000"/>
          </a:xfrm>
          <a:prstGeom prst="rect">
            <a:avLst/>
          </a:prstGeom>
        </p:spPr>
      </p:pic>
      <p:sp>
        <p:nvSpPr>
          <p:cNvPr id="8" name="Title 1">
            <a:extLst>
              <a:ext uri="{FF2B5EF4-FFF2-40B4-BE49-F238E27FC236}">
                <a16:creationId xmlns:a16="http://schemas.microsoft.com/office/drawing/2014/main" id="{E58F8BB7-C64B-4F0A-A428-A21684B709BD}"/>
              </a:ext>
            </a:extLst>
          </p:cNvPr>
          <p:cNvSpPr txBox="1">
            <a:spLocks/>
          </p:cNvSpPr>
          <p:nvPr userDrawn="1"/>
        </p:nvSpPr>
        <p:spPr>
          <a:xfrm>
            <a:off x="475456" y="476672"/>
            <a:ext cx="8229600" cy="4239578"/>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bg1">
                    <a:lumMod val="95000"/>
                  </a:schemeClr>
                </a:solidFill>
                <a:latin typeface="+mj-lt"/>
                <a:ea typeface="+mj-ea"/>
                <a:cs typeface="+mj-cs"/>
              </a:defRPr>
            </a:lvl1pPr>
          </a:lstStyle>
          <a:p>
            <a:r>
              <a:rPr lang="en-AU" sz="4100" b="1" dirty="0"/>
              <a:t>Acknowledgment of Country</a:t>
            </a:r>
          </a:p>
          <a:p>
            <a:endParaRPr lang="en-AU" b="1" dirty="0"/>
          </a:p>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dirty="0"/>
              <a:t>I would like acknowledge</a:t>
            </a:r>
            <a:r>
              <a:rPr lang="en-US" sz="4000" baseline="0" dirty="0"/>
              <a:t> and pay respects to past, present; and future Elders and </a:t>
            </a:r>
            <a:r>
              <a:rPr lang="en-US" sz="4000" dirty="0"/>
              <a:t>Traditional Custodians of the land country on which we are meeting today. </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dirty="0"/>
              <a:t>I also extend these respects to custodians &amp; elders from other communities who may be here with us today.</a:t>
            </a:r>
            <a:endParaRPr lang="en-AU" sz="4000" dirty="0"/>
          </a:p>
          <a:p>
            <a:endParaRPr lang="en-AU" b="1" dirty="0"/>
          </a:p>
        </p:txBody>
      </p:sp>
      <p:pic>
        <p:nvPicPr>
          <p:cNvPr id="11" name="Picture 2" descr="C:\Users\pigsyj\Desktop\australian_aboriginal_flag.jpg">
            <a:extLst>
              <a:ext uri="{FF2B5EF4-FFF2-40B4-BE49-F238E27FC236}">
                <a16:creationId xmlns:a16="http://schemas.microsoft.com/office/drawing/2014/main" id="{1142EF12-F6DB-4034-8156-1DB440C6F29C}"/>
              </a:ext>
            </a:extLst>
          </p:cNvPr>
          <p:cNvPicPr>
            <a:picLocks noChangeAspect="1" noChangeArrowheads="1"/>
          </p:cNvPicPr>
          <p:nvPr userDrawn="1"/>
        </p:nvPicPr>
        <p:blipFill>
          <a:blip r:embed="rId3" cstate="print"/>
          <a:srcRect/>
          <a:stretch>
            <a:fillRect/>
          </a:stretch>
        </p:blipFill>
        <p:spPr bwMode="auto">
          <a:xfrm>
            <a:off x="827584" y="4634647"/>
            <a:ext cx="3332292" cy="1890697"/>
          </a:xfrm>
          <a:prstGeom prst="rect">
            <a:avLst/>
          </a:prstGeom>
          <a:noFill/>
          <a:ln w="38100">
            <a:solidFill>
              <a:schemeClr val="bg1"/>
            </a:solidFill>
          </a:ln>
        </p:spPr>
      </p:pic>
    </p:spTree>
    <p:extLst>
      <p:ext uri="{BB962C8B-B14F-4D97-AF65-F5344CB8AC3E}">
        <p14:creationId xmlns:p14="http://schemas.microsoft.com/office/powerpoint/2010/main" val="30173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E20E38FB-361C-D748-B841-DBB8E5A9262B}" type="datetimeFigureOut">
              <a:rPr lang="en-US" smtClean="0"/>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0EDD7E-FE0C-434A-8395-6ACEA6A35265}" type="slidenum">
              <a:rPr lang="en-US" smtClean="0"/>
              <a:t>‹#›</a:t>
            </a:fld>
            <a:endParaRPr lang="en-US"/>
          </a:p>
        </p:txBody>
      </p:sp>
    </p:spTree>
    <p:extLst>
      <p:ext uri="{BB962C8B-B14F-4D97-AF65-F5344CB8AC3E}">
        <p14:creationId xmlns:p14="http://schemas.microsoft.com/office/powerpoint/2010/main" val="1936051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p>
            <a:fld id="{E20E38FB-361C-D748-B841-DBB8E5A9262B}" type="datetimeFigureOut">
              <a:rPr lang="en-US" smtClean="0"/>
              <a:t>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0EDD7E-FE0C-434A-8395-6ACEA6A35265}" type="slidenum">
              <a:rPr lang="en-US" smtClean="0"/>
              <a:t>‹#›</a:t>
            </a:fld>
            <a:endParaRPr lang="en-US"/>
          </a:p>
        </p:txBody>
      </p:sp>
    </p:spTree>
    <p:extLst>
      <p:ext uri="{BB962C8B-B14F-4D97-AF65-F5344CB8AC3E}">
        <p14:creationId xmlns:p14="http://schemas.microsoft.com/office/powerpoint/2010/main" val="1471975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E20E38FB-361C-D748-B841-DBB8E5A9262B}" type="datetimeFigureOut">
              <a:rPr lang="en-US" smtClean="0"/>
              <a:t>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0EDD7E-FE0C-434A-8395-6ACEA6A35265}" type="slidenum">
              <a:rPr lang="en-US" smtClean="0"/>
              <a:t>‹#›</a:t>
            </a:fld>
            <a:endParaRPr lang="en-US"/>
          </a:p>
        </p:txBody>
      </p:sp>
    </p:spTree>
    <p:extLst>
      <p:ext uri="{BB962C8B-B14F-4D97-AF65-F5344CB8AC3E}">
        <p14:creationId xmlns:p14="http://schemas.microsoft.com/office/powerpoint/2010/main" val="509990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E20E38FB-361C-D748-B841-DBB8E5A9262B}" type="datetimeFigureOut">
              <a:rPr lang="en-US" smtClean="0"/>
              <a:t>2/13/2022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0EDD7E-FE0C-434A-8395-6ACEA6A35265}" type="slidenum">
              <a:rPr lang="en-US" smtClean="0"/>
              <a:t>‹#›</a:t>
            </a:fld>
            <a:endParaRPr lang="en-US"/>
          </a:p>
        </p:txBody>
      </p:sp>
    </p:spTree>
    <p:extLst>
      <p:ext uri="{BB962C8B-B14F-4D97-AF65-F5344CB8AC3E}">
        <p14:creationId xmlns:p14="http://schemas.microsoft.com/office/powerpoint/2010/main" val="454999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E20E38FB-361C-D748-B841-DBB8E5A9262B}" type="datetimeFigureOut">
              <a:rPr lang="en-US" smtClean="0"/>
              <a:t>2/13/2022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0EDD7E-FE0C-434A-8395-6ACEA6A35265}" type="slidenum">
              <a:rPr lang="en-US" smtClean="0"/>
              <a:t>‹#›</a:t>
            </a:fld>
            <a:endParaRPr lang="en-US"/>
          </a:p>
        </p:txBody>
      </p:sp>
    </p:spTree>
    <p:extLst>
      <p:ext uri="{BB962C8B-B14F-4D97-AF65-F5344CB8AC3E}">
        <p14:creationId xmlns:p14="http://schemas.microsoft.com/office/powerpoint/2010/main" val="3304595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0E38FB-361C-D748-B841-DBB8E5A9262B}" type="datetimeFigureOut">
              <a:rPr lang="en-US" smtClean="0"/>
              <a:t>2/13/2022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0EDD7E-FE0C-434A-8395-6ACEA6A35265}" type="slidenum">
              <a:rPr lang="en-US" smtClean="0"/>
              <a:t>‹#›</a:t>
            </a:fld>
            <a:endParaRPr lang="en-US"/>
          </a:p>
        </p:txBody>
      </p:sp>
    </p:spTree>
    <p:extLst>
      <p:ext uri="{BB962C8B-B14F-4D97-AF65-F5344CB8AC3E}">
        <p14:creationId xmlns:p14="http://schemas.microsoft.com/office/powerpoint/2010/main" val="361070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E20E38FB-361C-D748-B841-DBB8E5A9262B}" type="datetimeFigureOut">
              <a:rPr lang="en-US" smtClean="0"/>
              <a:t>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0EDD7E-FE0C-434A-8395-6ACEA6A35265}" type="slidenum">
              <a:rPr lang="en-US" smtClean="0"/>
              <a:t>‹#›</a:t>
            </a:fld>
            <a:endParaRPr lang="en-US"/>
          </a:p>
        </p:txBody>
      </p:sp>
    </p:spTree>
    <p:extLst>
      <p:ext uri="{BB962C8B-B14F-4D97-AF65-F5344CB8AC3E}">
        <p14:creationId xmlns:p14="http://schemas.microsoft.com/office/powerpoint/2010/main" val="4027755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E20E38FB-361C-D748-B841-DBB8E5A9262B}" type="datetimeFigureOut">
              <a:rPr lang="en-US" smtClean="0"/>
              <a:t>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0EDD7E-FE0C-434A-8395-6ACEA6A35265}" type="slidenum">
              <a:rPr lang="en-US" smtClean="0"/>
              <a:t>‹#›</a:t>
            </a:fld>
            <a:endParaRPr lang="en-US"/>
          </a:p>
        </p:txBody>
      </p:sp>
    </p:spTree>
    <p:extLst>
      <p:ext uri="{BB962C8B-B14F-4D97-AF65-F5344CB8AC3E}">
        <p14:creationId xmlns:p14="http://schemas.microsoft.com/office/powerpoint/2010/main" val="3342766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0E38FB-361C-D748-B841-DBB8E5A9262B}" type="datetimeFigureOut">
              <a:rPr lang="en-US" smtClean="0"/>
              <a:t>2/13/2022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0EDD7E-FE0C-434A-8395-6ACEA6A35265}" type="slidenum">
              <a:rPr lang="en-US" smtClean="0"/>
              <a:t>‹#›</a:t>
            </a:fld>
            <a:endParaRPr lang="en-US"/>
          </a:p>
        </p:txBody>
      </p:sp>
    </p:spTree>
    <p:extLst>
      <p:ext uri="{BB962C8B-B14F-4D97-AF65-F5344CB8AC3E}">
        <p14:creationId xmlns:p14="http://schemas.microsoft.com/office/powerpoint/2010/main" val="35129452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endParaRPr lang="en-US" sz="5400" b="1" dirty="0">
              <a:solidFill>
                <a:srgbClr val="FFFFFF"/>
              </a:solidFill>
            </a:endParaRPr>
          </a:p>
        </p:txBody>
      </p:sp>
      <p:sp>
        <p:nvSpPr>
          <p:cNvPr id="3" name="Subtitle 2"/>
          <p:cNvSpPr>
            <a:spLocks noGrp="1"/>
          </p:cNvSpPr>
          <p:nvPr>
            <p:ph type="subTitle" idx="1"/>
          </p:nvPr>
        </p:nvSpPr>
        <p:spPr>
          <a:xfrm>
            <a:off x="1371600" y="2865437"/>
            <a:ext cx="6400800" cy="1752600"/>
          </a:xfrm>
        </p:spPr>
        <p:txBody>
          <a:bodyPr/>
          <a:lstStyle/>
          <a:p>
            <a:endParaRPr lang="en-US" dirty="0">
              <a:solidFill>
                <a:schemeClr val="bg1"/>
              </a:solidFill>
            </a:endParaRPr>
          </a:p>
        </p:txBody>
      </p:sp>
      <p:pic>
        <p:nvPicPr>
          <p:cNvPr id="5" name="Picture 4">
            <a:extLst>
              <a:ext uri="{FF2B5EF4-FFF2-40B4-BE49-F238E27FC236}">
                <a16:creationId xmlns:a16="http://schemas.microsoft.com/office/drawing/2014/main" id="{3DBB8665-8E22-AB43-9608-49DF44BF463E}"/>
              </a:ext>
            </a:extLst>
          </p:cNvPr>
          <p:cNvPicPr>
            <a:picLocks noChangeAspect="1"/>
          </p:cNvPicPr>
          <p:nvPr/>
        </p:nvPicPr>
        <p:blipFill>
          <a:blip r:embed="rId2"/>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FB3782E8-A385-467A-8F6F-6FE2532CB846}"/>
              </a:ext>
            </a:extLst>
          </p:cNvPr>
          <p:cNvSpPr txBox="1"/>
          <p:nvPr/>
        </p:nvSpPr>
        <p:spPr>
          <a:xfrm>
            <a:off x="1071154" y="2063931"/>
            <a:ext cx="717150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AU" sz="4800" dirty="0">
                <a:solidFill>
                  <a:schemeClr val="tx2"/>
                </a:solidFill>
              </a:rPr>
              <a:t>Diploma of Community Services</a:t>
            </a:r>
            <a:endParaRPr lang="en-US" sz="4800" dirty="0">
              <a:solidFill>
                <a:schemeClr val="tx2"/>
              </a:solidFill>
              <a:cs typeface="Calibri"/>
            </a:endParaRPr>
          </a:p>
        </p:txBody>
      </p:sp>
      <p:sp>
        <p:nvSpPr>
          <p:cNvPr id="6" name="TextBox 5">
            <a:extLst>
              <a:ext uri="{FF2B5EF4-FFF2-40B4-BE49-F238E27FC236}">
                <a16:creationId xmlns:a16="http://schemas.microsoft.com/office/drawing/2014/main" id="{3A64D5CD-F8DD-46A6-900E-8D0996324089}"/>
              </a:ext>
            </a:extLst>
          </p:cNvPr>
          <p:cNvSpPr txBox="1"/>
          <p:nvPr/>
        </p:nvSpPr>
        <p:spPr>
          <a:xfrm>
            <a:off x="1182190" y="3828371"/>
            <a:ext cx="727601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1F497D"/>
                </a:solidFill>
              </a:rPr>
              <a:t>CH</a:t>
            </a:r>
            <a:r>
              <a:rPr lang="en-AU" sz="2800">
                <a:solidFill>
                  <a:srgbClr val="1F497D"/>
                </a:solidFill>
              </a:rPr>
              <a:t>CCOM003</a:t>
            </a:r>
            <a:r>
              <a:rPr lang="en-US" sz="2800">
                <a:solidFill>
                  <a:srgbClr val="1F497D"/>
                </a:solidFill>
              </a:rPr>
              <a:t> – </a:t>
            </a:r>
            <a:r>
              <a:rPr lang="en-AU" sz="2800" b="0" i="0" u="none" strike="noStrike" baseline="0">
                <a:solidFill>
                  <a:srgbClr val="1F497D"/>
                </a:solidFill>
              </a:rPr>
              <a:t>Develop </a:t>
            </a:r>
            <a:r>
              <a:rPr lang="en-AU" sz="2800" b="0" i="0" u="none" strike="noStrike" baseline="0" dirty="0">
                <a:solidFill>
                  <a:srgbClr val="1F497D"/>
                </a:solidFill>
              </a:rPr>
              <a:t>Workplace Communication Strategies</a:t>
            </a:r>
          </a:p>
        </p:txBody>
      </p:sp>
      <p:sp>
        <p:nvSpPr>
          <p:cNvPr id="7" name="TextBox 6">
            <a:extLst>
              <a:ext uri="{FF2B5EF4-FFF2-40B4-BE49-F238E27FC236}">
                <a16:creationId xmlns:a16="http://schemas.microsoft.com/office/drawing/2014/main" id="{F5AF4C76-EF89-464D-A491-05600277E098}"/>
              </a:ext>
            </a:extLst>
          </p:cNvPr>
          <p:cNvSpPr txBox="1"/>
          <p:nvPr/>
        </p:nvSpPr>
        <p:spPr>
          <a:xfrm>
            <a:off x="3440723" y="4921403"/>
            <a:ext cx="22625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tx2"/>
                </a:solidFill>
                <a:cs typeface="Calibri"/>
              </a:rPr>
              <a:t>Session </a:t>
            </a:r>
            <a:r>
              <a:rPr lang="en-AU" sz="3200" b="1" dirty="0">
                <a:solidFill>
                  <a:schemeClr val="tx2"/>
                </a:solidFill>
                <a:cs typeface="Calibri"/>
              </a:rPr>
              <a:t>Two</a:t>
            </a:r>
            <a:endParaRPr lang="en-US" sz="3200" b="1" dirty="0">
              <a:solidFill>
                <a:schemeClr val="tx2"/>
              </a:solidFill>
              <a:cs typeface="Calibri"/>
            </a:endParaRPr>
          </a:p>
        </p:txBody>
      </p:sp>
    </p:spTree>
    <p:extLst>
      <p:ext uri="{BB962C8B-B14F-4D97-AF65-F5344CB8AC3E}">
        <p14:creationId xmlns:p14="http://schemas.microsoft.com/office/powerpoint/2010/main" val="2189338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2ADEF8-8AE1-E64C-9E7B-C4991AAA131A}"/>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p>
        </p:txBody>
      </p:sp>
      <p:pic>
        <p:nvPicPr>
          <p:cNvPr id="4" name="Picture 3">
            <a:extLst>
              <a:ext uri="{FF2B5EF4-FFF2-40B4-BE49-F238E27FC236}">
                <a16:creationId xmlns:a16="http://schemas.microsoft.com/office/drawing/2014/main" id="{129AD851-A714-FB4D-95C5-BD1D77DE2EC0}"/>
              </a:ext>
            </a:extLst>
          </p:cNvPr>
          <p:cNvPicPr>
            <a:picLocks noChangeAspect="1"/>
          </p:cNvPicPr>
          <p:nvPr/>
        </p:nvPicPr>
        <p:blipFill>
          <a:blip r:embed="rId4"/>
          <a:stretch>
            <a:fillRect/>
          </a:stretch>
        </p:blipFill>
        <p:spPr>
          <a:xfrm>
            <a:off x="0" y="0"/>
            <a:ext cx="9144000" cy="6858000"/>
          </a:xfrm>
          <a:prstGeom prst="rect">
            <a:avLst/>
          </a:prstGeom>
        </p:spPr>
      </p:pic>
      <p:sp>
        <p:nvSpPr>
          <p:cNvPr id="3" name="TextBox 2">
            <a:extLst>
              <a:ext uri="{FF2B5EF4-FFF2-40B4-BE49-F238E27FC236}">
                <a16:creationId xmlns:a16="http://schemas.microsoft.com/office/drawing/2014/main" id="{E806E34D-44FE-4D57-ABCF-C565E8F727BD}"/>
              </a:ext>
            </a:extLst>
          </p:cNvPr>
          <p:cNvSpPr txBox="1"/>
          <p:nvPr/>
        </p:nvSpPr>
        <p:spPr>
          <a:xfrm>
            <a:off x="1101969" y="2873193"/>
            <a:ext cx="7197969" cy="1938992"/>
          </a:xfrm>
          <a:prstGeom prst="rect">
            <a:avLst/>
          </a:prstGeom>
          <a:noFill/>
        </p:spPr>
        <p:txBody>
          <a:bodyPr wrap="square">
            <a:spAutoFit/>
          </a:bodyPr>
          <a:lstStyle/>
          <a:p>
            <a:pPr marL="342900" indent="-342900">
              <a:buAutoNum type="arabicPeriod"/>
            </a:pPr>
            <a:r>
              <a:rPr lang="en-US" sz="2400" b="0" i="0" dirty="0">
                <a:solidFill>
                  <a:srgbClr val="000000"/>
                </a:solidFill>
                <a:effectLst/>
                <a:latin typeface="f7generic"/>
              </a:rPr>
              <a:t>What are two circumstances in which you may see competing or conﬂicting </a:t>
            </a:r>
            <a:r>
              <a:rPr lang="en-US" sz="2400" b="0" i="0" dirty="0">
                <a:solidFill>
                  <a:srgbClr val="000000"/>
                </a:solidFill>
                <a:effectLst/>
                <a:latin typeface="f3generic"/>
              </a:rPr>
              <a:t>interests?</a:t>
            </a:r>
          </a:p>
          <a:p>
            <a:endParaRPr lang="en-US" sz="2400" dirty="0">
              <a:solidFill>
                <a:srgbClr val="000000"/>
              </a:solidFill>
              <a:latin typeface="f3generic"/>
            </a:endParaRPr>
          </a:p>
          <a:p>
            <a:endParaRPr lang="en-US" sz="2400" b="0" i="0" dirty="0">
              <a:solidFill>
                <a:srgbClr val="000000"/>
              </a:solidFill>
              <a:effectLst/>
              <a:latin typeface="f3generic"/>
            </a:endParaRPr>
          </a:p>
          <a:p>
            <a:r>
              <a:rPr lang="en-US" sz="2400" b="0" i="0" dirty="0">
                <a:solidFill>
                  <a:srgbClr val="000000"/>
                </a:solidFill>
                <a:effectLst/>
                <a:latin typeface="f3generic"/>
              </a:rPr>
              <a:t>2. </a:t>
            </a:r>
            <a:r>
              <a:rPr lang="en-US" sz="2400" b="0" i="0" dirty="0">
                <a:solidFill>
                  <a:srgbClr val="000000"/>
                </a:solidFill>
                <a:effectLst/>
                <a:latin typeface="f7generic"/>
              </a:rPr>
              <a:t>What is a conﬂict of interest?</a:t>
            </a:r>
            <a:endParaRPr lang="en-AU" sz="2400" dirty="0"/>
          </a:p>
        </p:txBody>
      </p:sp>
      <p:sp>
        <p:nvSpPr>
          <p:cNvPr id="6" name="TextBox 5">
            <a:extLst>
              <a:ext uri="{FF2B5EF4-FFF2-40B4-BE49-F238E27FC236}">
                <a16:creationId xmlns:a16="http://schemas.microsoft.com/office/drawing/2014/main" id="{E3B515E4-8269-48BC-9F0E-726822C6C800}"/>
              </a:ext>
            </a:extLst>
          </p:cNvPr>
          <p:cNvSpPr txBox="1"/>
          <p:nvPr/>
        </p:nvSpPr>
        <p:spPr>
          <a:xfrm>
            <a:off x="1453662" y="1691874"/>
            <a:ext cx="4949952" cy="584775"/>
          </a:xfrm>
          <a:prstGeom prst="rect">
            <a:avLst/>
          </a:prstGeom>
          <a:noFill/>
        </p:spPr>
        <p:txBody>
          <a:bodyPr wrap="square" rtlCol="0">
            <a:spAutoFit/>
          </a:bodyPr>
          <a:lstStyle/>
          <a:p>
            <a:r>
              <a:rPr lang="en-US" sz="3200" b="1" dirty="0"/>
              <a:t>Activity</a:t>
            </a:r>
          </a:p>
        </p:txBody>
      </p:sp>
    </p:spTree>
    <p:extLst>
      <p:ext uri="{BB962C8B-B14F-4D97-AF65-F5344CB8AC3E}">
        <p14:creationId xmlns:p14="http://schemas.microsoft.com/office/powerpoint/2010/main" val="1287193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2ADEF8-8AE1-E64C-9E7B-C4991AAA131A}"/>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p>
        </p:txBody>
      </p:sp>
      <p:pic>
        <p:nvPicPr>
          <p:cNvPr id="4" name="Picture 3">
            <a:extLst>
              <a:ext uri="{FF2B5EF4-FFF2-40B4-BE49-F238E27FC236}">
                <a16:creationId xmlns:a16="http://schemas.microsoft.com/office/drawing/2014/main" id="{129AD851-A714-FB4D-95C5-BD1D77DE2EC0}"/>
              </a:ext>
            </a:extLst>
          </p:cNvPr>
          <p:cNvPicPr>
            <a:picLocks noChangeAspect="1"/>
          </p:cNvPicPr>
          <p:nvPr/>
        </p:nvPicPr>
        <p:blipFill>
          <a:blip r:embed="rId4"/>
          <a:stretch>
            <a:fillRect/>
          </a:stretch>
        </p:blipFill>
        <p:spPr>
          <a:xfrm>
            <a:off x="0" y="0"/>
            <a:ext cx="9144000" cy="6858000"/>
          </a:xfrm>
          <a:prstGeom prst="rect">
            <a:avLst/>
          </a:prstGeom>
        </p:spPr>
      </p:pic>
      <p:sp>
        <p:nvSpPr>
          <p:cNvPr id="3" name="TextBox 2">
            <a:extLst>
              <a:ext uri="{FF2B5EF4-FFF2-40B4-BE49-F238E27FC236}">
                <a16:creationId xmlns:a16="http://schemas.microsoft.com/office/drawing/2014/main" id="{E806E34D-44FE-4D57-ABCF-C565E8F727BD}"/>
              </a:ext>
            </a:extLst>
          </p:cNvPr>
          <p:cNvSpPr txBox="1"/>
          <p:nvPr/>
        </p:nvSpPr>
        <p:spPr>
          <a:xfrm>
            <a:off x="820616" y="1290577"/>
            <a:ext cx="7197969" cy="3416320"/>
          </a:xfrm>
          <a:prstGeom prst="rect">
            <a:avLst/>
          </a:prstGeom>
          <a:noFill/>
        </p:spPr>
        <p:txBody>
          <a:bodyPr wrap="square">
            <a:spAutoFit/>
          </a:bodyPr>
          <a:lstStyle/>
          <a:p>
            <a:r>
              <a:rPr lang="en-US" sz="2400" b="0" i="0" dirty="0">
                <a:solidFill>
                  <a:srgbClr val="000000"/>
                </a:solidFill>
                <a:effectLst/>
                <a:latin typeface="f3generic"/>
              </a:rPr>
              <a:t>Communication strategies are designed to help the organisation communicate effectively and meet the organisation’s objectives. </a:t>
            </a:r>
          </a:p>
          <a:p>
            <a:r>
              <a:rPr lang="en-US" sz="2400" dirty="0">
                <a:solidFill>
                  <a:srgbClr val="000000"/>
                </a:solidFill>
                <a:latin typeface="f3generic"/>
              </a:rPr>
              <a:t>These can be done by:</a:t>
            </a:r>
          </a:p>
          <a:p>
            <a:pPr marL="342900" indent="-342900">
              <a:buFont typeface="Arial" panose="020B0604020202020204" pitchFamily="34" charset="0"/>
              <a:buChar char="•"/>
            </a:pPr>
            <a:r>
              <a:rPr lang="en-US" sz="2400" b="0" i="0" dirty="0">
                <a:solidFill>
                  <a:srgbClr val="000000"/>
                </a:solidFill>
                <a:effectLst/>
                <a:latin typeface="f3generic"/>
              </a:rPr>
              <a:t>clear communication </a:t>
            </a:r>
          </a:p>
          <a:p>
            <a:pPr marL="342900" indent="-342900">
              <a:buFont typeface="Arial" panose="020B0604020202020204" pitchFamily="34" charset="0"/>
              <a:buChar char="•"/>
            </a:pPr>
            <a:r>
              <a:rPr lang="en-US" sz="2400" b="0" i="0" dirty="0">
                <a:solidFill>
                  <a:srgbClr val="000000"/>
                </a:solidFill>
                <a:effectLst/>
                <a:latin typeface="f3generic"/>
              </a:rPr>
              <a:t>contingency plans for communication breakdowns</a:t>
            </a:r>
          </a:p>
          <a:p>
            <a:pPr marL="342900" indent="-342900">
              <a:buFont typeface="Arial" panose="020B0604020202020204" pitchFamily="34" charset="0"/>
              <a:buChar char="•"/>
            </a:pPr>
            <a:r>
              <a:rPr lang="en-US" sz="2400" b="0" i="0" dirty="0">
                <a:solidFill>
                  <a:srgbClr val="000000"/>
                </a:solidFill>
                <a:effectLst/>
                <a:latin typeface="f3generic"/>
              </a:rPr>
              <a:t>range of strategies at various times to meet the </a:t>
            </a:r>
            <a:r>
              <a:rPr lang="en-US" sz="2400" b="0" i="0" dirty="0">
                <a:solidFill>
                  <a:srgbClr val="000000"/>
                </a:solidFill>
                <a:effectLst/>
                <a:latin typeface="f7generic"/>
              </a:rPr>
              <a:t>needs of clients</a:t>
            </a:r>
          </a:p>
          <a:p>
            <a:pPr marL="342900" indent="-342900">
              <a:buFont typeface="Arial" panose="020B0604020202020204" pitchFamily="34" charset="0"/>
              <a:buChar char="•"/>
            </a:pPr>
            <a:r>
              <a:rPr lang="en-US" sz="2400" b="0" i="0" dirty="0">
                <a:solidFill>
                  <a:srgbClr val="000000"/>
                </a:solidFill>
                <a:effectLst/>
                <a:latin typeface="f3generic"/>
              </a:rPr>
              <a:t>communication plans for when a crisis occurs</a:t>
            </a:r>
            <a:endParaRPr lang="en-AU" sz="2400" dirty="0"/>
          </a:p>
        </p:txBody>
      </p:sp>
      <p:sp>
        <p:nvSpPr>
          <p:cNvPr id="6" name="TextBox 5">
            <a:extLst>
              <a:ext uri="{FF2B5EF4-FFF2-40B4-BE49-F238E27FC236}">
                <a16:creationId xmlns:a16="http://schemas.microsoft.com/office/drawing/2014/main" id="{E3B515E4-8269-48BC-9F0E-726822C6C800}"/>
              </a:ext>
            </a:extLst>
          </p:cNvPr>
          <p:cNvSpPr txBox="1"/>
          <p:nvPr/>
        </p:nvSpPr>
        <p:spPr>
          <a:xfrm>
            <a:off x="820616" y="497187"/>
            <a:ext cx="4949952" cy="584775"/>
          </a:xfrm>
          <a:prstGeom prst="rect">
            <a:avLst/>
          </a:prstGeom>
          <a:noFill/>
        </p:spPr>
        <p:txBody>
          <a:bodyPr wrap="square" rtlCol="0">
            <a:spAutoFit/>
          </a:bodyPr>
          <a:lstStyle/>
          <a:p>
            <a:r>
              <a:rPr lang="en-US" sz="3200" b="1" dirty="0"/>
              <a:t>Communication strategies</a:t>
            </a:r>
          </a:p>
        </p:txBody>
      </p:sp>
    </p:spTree>
    <p:extLst>
      <p:ext uri="{BB962C8B-B14F-4D97-AF65-F5344CB8AC3E}">
        <p14:creationId xmlns:p14="http://schemas.microsoft.com/office/powerpoint/2010/main" val="3988803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2ADEF8-8AE1-E64C-9E7B-C4991AAA131A}"/>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p>
        </p:txBody>
      </p:sp>
      <p:pic>
        <p:nvPicPr>
          <p:cNvPr id="4" name="Picture 3">
            <a:extLst>
              <a:ext uri="{FF2B5EF4-FFF2-40B4-BE49-F238E27FC236}">
                <a16:creationId xmlns:a16="http://schemas.microsoft.com/office/drawing/2014/main" id="{129AD851-A714-FB4D-95C5-BD1D77DE2EC0}"/>
              </a:ext>
            </a:extLst>
          </p:cNvPr>
          <p:cNvPicPr>
            <a:picLocks noChangeAspect="1"/>
          </p:cNvPicPr>
          <p:nvPr/>
        </p:nvPicPr>
        <p:blipFill>
          <a:blip r:embed="rId4"/>
          <a:stretch>
            <a:fillRect/>
          </a:stretch>
        </p:blipFill>
        <p:spPr>
          <a:xfrm>
            <a:off x="0" y="0"/>
            <a:ext cx="9144000" cy="6858000"/>
          </a:xfrm>
          <a:prstGeom prst="rect">
            <a:avLst/>
          </a:prstGeom>
        </p:spPr>
      </p:pic>
      <p:sp>
        <p:nvSpPr>
          <p:cNvPr id="3" name="TextBox 2">
            <a:extLst>
              <a:ext uri="{FF2B5EF4-FFF2-40B4-BE49-F238E27FC236}">
                <a16:creationId xmlns:a16="http://schemas.microsoft.com/office/drawing/2014/main" id="{E806E34D-44FE-4D57-ABCF-C565E8F727BD}"/>
              </a:ext>
            </a:extLst>
          </p:cNvPr>
          <p:cNvSpPr txBox="1"/>
          <p:nvPr/>
        </p:nvSpPr>
        <p:spPr>
          <a:xfrm>
            <a:off x="820615" y="1700885"/>
            <a:ext cx="7197969" cy="3785652"/>
          </a:xfrm>
          <a:prstGeom prst="rect">
            <a:avLst/>
          </a:prstGeom>
          <a:noFill/>
        </p:spPr>
        <p:txBody>
          <a:bodyPr wrap="square">
            <a:spAutoFit/>
          </a:bodyPr>
          <a:lstStyle/>
          <a:p>
            <a:r>
              <a:rPr lang="en-US" sz="2400" b="0" i="0" dirty="0">
                <a:solidFill>
                  <a:srgbClr val="000000"/>
                </a:solidFill>
                <a:effectLst/>
                <a:latin typeface="f3generic"/>
              </a:rPr>
              <a:t>Different strategies are required to work effectively with different individuals and in different situations. </a:t>
            </a:r>
          </a:p>
          <a:p>
            <a:endParaRPr lang="en-US" sz="2400" dirty="0">
              <a:solidFill>
                <a:srgbClr val="000000"/>
              </a:solidFill>
              <a:latin typeface="f3generic"/>
            </a:endParaRPr>
          </a:p>
          <a:p>
            <a:r>
              <a:rPr lang="en-US" sz="2400" b="0" i="0" dirty="0">
                <a:solidFill>
                  <a:srgbClr val="000000"/>
                </a:solidFill>
                <a:effectLst/>
                <a:latin typeface="f3generic"/>
              </a:rPr>
              <a:t>You will need to decide on the best strategy to communicate effectively with staff, with external stakeholders and with people receiving services. </a:t>
            </a:r>
          </a:p>
          <a:p>
            <a:endParaRPr lang="en-US" sz="2400" dirty="0">
              <a:solidFill>
                <a:srgbClr val="000000"/>
              </a:solidFill>
              <a:latin typeface="f3generic"/>
            </a:endParaRPr>
          </a:p>
          <a:p>
            <a:r>
              <a:rPr lang="en-US" sz="2400" b="0" i="0" dirty="0">
                <a:solidFill>
                  <a:srgbClr val="000000"/>
                </a:solidFill>
                <a:effectLst/>
                <a:latin typeface="f3generic"/>
              </a:rPr>
              <a:t>All </a:t>
            </a:r>
            <a:r>
              <a:rPr lang="en-US" sz="2400" b="0" i="0" dirty="0">
                <a:solidFill>
                  <a:srgbClr val="000000"/>
                </a:solidFill>
                <a:effectLst/>
                <a:latin typeface="f7generic"/>
              </a:rPr>
              <a:t>strategies should be a good ﬁt with the vision and </a:t>
            </a:r>
            <a:r>
              <a:rPr lang="en-US" sz="2400" b="0" i="0" dirty="0">
                <a:solidFill>
                  <a:srgbClr val="000000"/>
                </a:solidFill>
                <a:effectLst/>
                <a:latin typeface="f3generic"/>
              </a:rPr>
              <a:t>values of the organisation and strive for consistency and accuracy in sharing information.</a:t>
            </a:r>
            <a:endParaRPr lang="en-AU" sz="2400" dirty="0"/>
          </a:p>
        </p:txBody>
      </p:sp>
    </p:spTree>
    <p:extLst>
      <p:ext uri="{BB962C8B-B14F-4D97-AF65-F5344CB8AC3E}">
        <p14:creationId xmlns:p14="http://schemas.microsoft.com/office/powerpoint/2010/main" val="2663818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2ADEF8-8AE1-E64C-9E7B-C4991AAA131A}"/>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p>
        </p:txBody>
      </p:sp>
      <p:pic>
        <p:nvPicPr>
          <p:cNvPr id="4" name="Picture 3">
            <a:extLst>
              <a:ext uri="{FF2B5EF4-FFF2-40B4-BE49-F238E27FC236}">
                <a16:creationId xmlns:a16="http://schemas.microsoft.com/office/drawing/2014/main" id="{129AD851-A714-FB4D-95C5-BD1D77DE2EC0}"/>
              </a:ext>
            </a:extLst>
          </p:cNvPr>
          <p:cNvPicPr>
            <a:picLocks noChangeAspect="1"/>
          </p:cNvPicPr>
          <p:nvPr/>
        </p:nvPicPr>
        <p:blipFill>
          <a:blip r:embed="rId4"/>
          <a:stretch>
            <a:fillRect/>
          </a:stretch>
        </p:blipFill>
        <p:spPr>
          <a:xfrm>
            <a:off x="0" y="0"/>
            <a:ext cx="9144000" cy="6858000"/>
          </a:xfrm>
          <a:prstGeom prst="rect">
            <a:avLst/>
          </a:prstGeom>
        </p:spPr>
      </p:pic>
      <p:sp>
        <p:nvSpPr>
          <p:cNvPr id="3" name="TextBox 2">
            <a:extLst>
              <a:ext uri="{FF2B5EF4-FFF2-40B4-BE49-F238E27FC236}">
                <a16:creationId xmlns:a16="http://schemas.microsoft.com/office/drawing/2014/main" id="{E806E34D-44FE-4D57-ABCF-C565E8F727BD}"/>
              </a:ext>
            </a:extLst>
          </p:cNvPr>
          <p:cNvSpPr txBox="1"/>
          <p:nvPr/>
        </p:nvSpPr>
        <p:spPr>
          <a:xfrm>
            <a:off x="973015" y="1607558"/>
            <a:ext cx="7197969" cy="4893647"/>
          </a:xfrm>
          <a:prstGeom prst="rect">
            <a:avLst/>
          </a:prstGeom>
          <a:noFill/>
        </p:spPr>
        <p:txBody>
          <a:bodyPr wrap="square">
            <a:spAutoFit/>
          </a:bodyPr>
          <a:lstStyle/>
          <a:p>
            <a:pPr marL="342900" indent="-342900">
              <a:buAutoNum type="arabicPeriod"/>
            </a:pPr>
            <a:r>
              <a:rPr lang="en-AU" sz="2400" b="0" i="0" dirty="0">
                <a:solidFill>
                  <a:srgbClr val="000000"/>
                </a:solidFill>
                <a:effectLst/>
                <a:latin typeface="f2generic"/>
              </a:rPr>
              <a:t>Oral communication strategies</a:t>
            </a:r>
            <a:endParaRPr lang="en-US" sz="2400" dirty="0">
              <a:solidFill>
                <a:srgbClr val="000000"/>
              </a:solidFill>
              <a:latin typeface="f3generic"/>
            </a:endParaRPr>
          </a:p>
          <a:p>
            <a:pPr marL="457200" indent="-457200">
              <a:buFont typeface="+mj-lt"/>
              <a:buAutoNum type="arabicPeriod"/>
            </a:pPr>
            <a:endParaRPr lang="en-US" sz="2400" b="0" i="0" dirty="0">
              <a:solidFill>
                <a:srgbClr val="000000"/>
              </a:solidFill>
              <a:effectLst/>
              <a:latin typeface="f3generic"/>
            </a:endParaRPr>
          </a:p>
          <a:p>
            <a:pPr marL="457200" indent="-457200">
              <a:buFont typeface="+mj-lt"/>
              <a:buAutoNum type="arabicPeriod"/>
            </a:pPr>
            <a:r>
              <a:rPr lang="en-AU" sz="2400" b="0" i="0" dirty="0">
                <a:solidFill>
                  <a:srgbClr val="000000"/>
                </a:solidFill>
                <a:effectLst/>
                <a:latin typeface="f2generic"/>
              </a:rPr>
              <a:t>Written communication strategies</a:t>
            </a:r>
          </a:p>
          <a:p>
            <a:pPr marL="457200" indent="-457200">
              <a:buFont typeface="+mj-lt"/>
              <a:buAutoNum type="arabicPeriod"/>
            </a:pPr>
            <a:endParaRPr lang="en-AU" sz="2400" b="0" i="0" dirty="0">
              <a:solidFill>
                <a:srgbClr val="000000"/>
              </a:solidFill>
              <a:effectLst/>
              <a:latin typeface="f2generic"/>
            </a:endParaRPr>
          </a:p>
          <a:p>
            <a:pPr marL="457200" indent="-457200">
              <a:buFont typeface="+mj-lt"/>
              <a:buAutoNum type="arabicPeriod"/>
            </a:pPr>
            <a:r>
              <a:rPr lang="en-AU" sz="2400" b="0" i="0" dirty="0">
                <a:solidFill>
                  <a:srgbClr val="000000"/>
                </a:solidFill>
                <a:effectLst/>
                <a:latin typeface="f2generic"/>
              </a:rPr>
              <a:t>Minutes</a:t>
            </a:r>
            <a:endParaRPr lang="en-AU" sz="2400" dirty="0">
              <a:solidFill>
                <a:srgbClr val="000000"/>
              </a:solidFill>
              <a:latin typeface="f2generic"/>
            </a:endParaRPr>
          </a:p>
          <a:p>
            <a:pPr marL="457200" indent="-457200">
              <a:buFont typeface="+mj-lt"/>
              <a:buAutoNum type="arabicPeriod"/>
            </a:pPr>
            <a:endParaRPr lang="en-AU" sz="2400" b="0" i="0" dirty="0">
              <a:solidFill>
                <a:srgbClr val="000000"/>
              </a:solidFill>
              <a:effectLst/>
              <a:latin typeface="f2generic"/>
            </a:endParaRPr>
          </a:p>
          <a:p>
            <a:pPr marL="457200" indent="-457200">
              <a:buFont typeface="+mj-lt"/>
              <a:buAutoNum type="arabicPeriod"/>
            </a:pPr>
            <a:r>
              <a:rPr lang="en-AU" sz="2400" b="0" i="0" dirty="0">
                <a:solidFill>
                  <a:srgbClr val="000000"/>
                </a:solidFill>
                <a:effectLst/>
                <a:latin typeface="f2generic"/>
              </a:rPr>
              <a:t>Case notes</a:t>
            </a:r>
          </a:p>
          <a:p>
            <a:pPr marL="457200" indent="-457200">
              <a:buFont typeface="+mj-lt"/>
              <a:buAutoNum type="arabicPeriod"/>
            </a:pPr>
            <a:endParaRPr lang="en-AU" sz="2400" b="0" i="0" dirty="0">
              <a:solidFill>
                <a:srgbClr val="000000"/>
              </a:solidFill>
              <a:effectLst/>
              <a:latin typeface="f2generic"/>
            </a:endParaRPr>
          </a:p>
          <a:p>
            <a:pPr marL="457200" indent="-457200">
              <a:buFont typeface="+mj-lt"/>
              <a:buAutoNum type="arabicPeriod"/>
            </a:pPr>
            <a:r>
              <a:rPr lang="en-AU" sz="2400" b="0" i="0" dirty="0">
                <a:solidFill>
                  <a:srgbClr val="000000"/>
                </a:solidFill>
                <a:effectLst/>
                <a:latin typeface="f2generic"/>
              </a:rPr>
              <a:t>Reports</a:t>
            </a:r>
            <a:endParaRPr lang="en-AU" sz="2400" dirty="0">
              <a:solidFill>
                <a:srgbClr val="000000"/>
              </a:solidFill>
              <a:latin typeface="f2generic"/>
            </a:endParaRPr>
          </a:p>
          <a:p>
            <a:pPr marL="457200" indent="-457200">
              <a:buFont typeface="+mj-lt"/>
              <a:buAutoNum type="arabicPeriod"/>
            </a:pPr>
            <a:endParaRPr lang="en-AU" sz="2400" b="0" i="0" dirty="0">
              <a:solidFill>
                <a:srgbClr val="000000"/>
              </a:solidFill>
              <a:effectLst/>
              <a:latin typeface="f2generic"/>
            </a:endParaRPr>
          </a:p>
          <a:p>
            <a:pPr marL="457200" indent="-457200">
              <a:buFont typeface="+mj-lt"/>
              <a:buAutoNum type="arabicPeriod"/>
            </a:pPr>
            <a:r>
              <a:rPr lang="en-AU" sz="2400" b="0" i="0" dirty="0">
                <a:solidFill>
                  <a:srgbClr val="000000"/>
                </a:solidFill>
                <a:effectLst/>
                <a:latin typeface="f2generic"/>
              </a:rPr>
              <a:t>Proposals and submissions</a:t>
            </a:r>
          </a:p>
          <a:p>
            <a:pPr marL="457200" indent="-457200">
              <a:buFont typeface="+mj-lt"/>
              <a:buAutoNum type="arabicPeriod"/>
            </a:pPr>
            <a:endParaRPr lang="en-AU" sz="2400" b="0" i="0" dirty="0">
              <a:solidFill>
                <a:srgbClr val="000000"/>
              </a:solidFill>
              <a:effectLst/>
              <a:latin typeface="f2generic"/>
            </a:endParaRPr>
          </a:p>
          <a:p>
            <a:pPr marL="457200" indent="-457200">
              <a:buFont typeface="+mj-lt"/>
              <a:buAutoNum type="arabicPeriod"/>
            </a:pPr>
            <a:r>
              <a:rPr lang="en-AU" sz="2400" b="0" i="0" dirty="0">
                <a:solidFill>
                  <a:srgbClr val="000000"/>
                </a:solidFill>
                <a:effectLst/>
                <a:latin typeface="f2generic"/>
              </a:rPr>
              <a:t>Policies and procedures</a:t>
            </a:r>
            <a:endParaRPr lang="en-AU" sz="2400" dirty="0"/>
          </a:p>
        </p:txBody>
      </p:sp>
      <p:sp>
        <p:nvSpPr>
          <p:cNvPr id="6" name="TextBox 5">
            <a:extLst>
              <a:ext uri="{FF2B5EF4-FFF2-40B4-BE49-F238E27FC236}">
                <a16:creationId xmlns:a16="http://schemas.microsoft.com/office/drawing/2014/main" id="{E3B515E4-8269-48BC-9F0E-726822C6C800}"/>
              </a:ext>
            </a:extLst>
          </p:cNvPr>
          <p:cNvSpPr txBox="1"/>
          <p:nvPr/>
        </p:nvSpPr>
        <p:spPr>
          <a:xfrm>
            <a:off x="457200" y="843975"/>
            <a:ext cx="7713784" cy="584775"/>
          </a:xfrm>
          <a:prstGeom prst="rect">
            <a:avLst/>
          </a:prstGeom>
          <a:noFill/>
        </p:spPr>
        <p:txBody>
          <a:bodyPr wrap="square" rtlCol="0">
            <a:spAutoFit/>
          </a:bodyPr>
          <a:lstStyle/>
          <a:p>
            <a:r>
              <a:rPr lang="en-US" sz="3200" b="1" dirty="0"/>
              <a:t>Range of communication strategies</a:t>
            </a:r>
          </a:p>
        </p:txBody>
      </p:sp>
    </p:spTree>
    <p:extLst>
      <p:ext uri="{BB962C8B-B14F-4D97-AF65-F5344CB8AC3E}">
        <p14:creationId xmlns:p14="http://schemas.microsoft.com/office/powerpoint/2010/main" val="2245704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2ADEF8-8AE1-E64C-9E7B-C4991AAA131A}"/>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p>
        </p:txBody>
      </p:sp>
      <p:pic>
        <p:nvPicPr>
          <p:cNvPr id="4" name="Picture 3">
            <a:extLst>
              <a:ext uri="{FF2B5EF4-FFF2-40B4-BE49-F238E27FC236}">
                <a16:creationId xmlns:a16="http://schemas.microsoft.com/office/drawing/2014/main" id="{129AD851-A714-FB4D-95C5-BD1D77DE2EC0}"/>
              </a:ext>
            </a:extLst>
          </p:cNvPr>
          <p:cNvPicPr>
            <a:picLocks noChangeAspect="1"/>
          </p:cNvPicPr>
          <p:nvPr/>
        </p:nvPicPr>
        <p:blipFill>
          <a:blip r:embed="rId4"/>
          <a:stretch>
            <a:fillRect/>
          </a:stretch>
        </p:blipFill>
        <p:spPr>
          <a:xfrm>
            <a:off x="0" y="0"/>
            <a:ext cx="9144000" cy="6858000"/>
          </a:xfrm>
          <a:prstGeom prst="rect">
            <a:avLst/>
          </a:prstGeom>
        </p:spPr>
      </p:pic>
      <p:sp>
        <p:nvSpPr>
          <p:cNvPr id="3" name="TextBox 2">
            <a:extLst>
              <a:ext uri="{FF2B5EF4-FFF2-40B4-BE49-F238E27FC236}">
                <a16:creationId xmlns:a16="http://schemas.microsoft.com/office/drawing/2014/main" id="{E806E34D-44FE-4D57-ABCF-C565E8F727BD}"/>
              </a:ext>
            </a:extLst>
          </p:cNvPr>
          <p:cNvSpPr txBox="1"/>
          <p:nvPr/>
        </p:nvSpPr>
        <p:spPr>
          <a:xfrm>
            <a:off x="1101969" y="2873193"/>
            <a:ext cx="7174523" cy="2246769"/>
          </a:xfrm>
          <a:prstGeom prst="rect">
            <a:avLst/>
          </a:prstGeom>
          <a:noFill/>
        </p:spPr>
        <p:txBody>
          <a:bodyPr wrap="square">
            <a:spAutoFit/>
          </a:bodyPr>
          <a:lstStyle/>
          <a:p>
            <a:r>
              <a:rPr lang="en-AU" sz="2800" b="0" i="0" dirty="0">
                <a:solidFill>
                  <a:srgbClr val="000000"/>
                </a:solidFill>
                <a:effectLst/>
                <a:latin typeface="f2generic"/>
              </a:rPr>
              <a:t>Can you think of some alternative communication strategies that could assist in making information accessible to clients</a:t>
            </a:r>
            <a:r>
              <a:rPr lang="en-US" sz="2800" b="0" i="0" dirty="0">
                <a:solidFill>
                  <a:srgbClr val="000000"/>
                </a:solidFill>
                <a:effectLst/>
                <a:latin typeface="f3generic"/>
              </a:rPr>
              <a:t>?</a:t>
            </a:r>
          </a:p>
          <a:p>
            <a:endParaRPr lang="en-US" sz="2800" dirty="0">
              <a:solidFill>
                <a:srgbClr val="000000"/>
              </a:solidFill>
              <a:latin typeface="f3generic"/>
            </a:endParaRPr>
          </a:p>
          <a:p>
            <a:endParaRPr lang="en-US" sz="2800" b="0" i="0" dirty="0">
              <a:solidFill>
                <a:srgbClr val="000000"/>
              </a:solidFill>
              <a:effectLst/>
              <a:latin typeface="f3generic"/>
            </a:endParaRPr>
          </a:p>
        </p:txBody>
      </p:sp>
      <p:sp>
        <p:nvSpPr>
          <p:cNvPr id="6" name="TextBox 5">
            <a:extLst>
              <a:ext uri="{FF2B5EF4-FFF2-40B4-BE49-F238E27FC236}">
                <a16:creationId xmlns:a16="http://schemas.microsoft.com/office/drawing/2014/main" id="{E3B515E4-8269-48BC-9F0E-726822C6C800}"/>
              </a:ext>
            </a:extLst>
          </p:cNvPr>
          <p:cNvSpPr txBox="1"/>
          <p:nvPr/>
        </p:nvSpPr>
        <p:spPr>
          <a:xfrm>
            <a:off x="1101969" y="1691874"/>
            <a:ext cx="4949952" cy="584775"/>
          </a:xfrm>
          <a:prstGeom prst="rect">
            <a:avLst/>
          </a:prstGeom>
          <a:noFill/>
        </p:spPr>
        <p:txBody>
          <a:bodyPr wrap="square" rtlCol="0">
            <a:spAutoFit/>
          </a:bodyPr>
          <a:lstStyle/>
          <a:p>
            <a:r>
              <a:rPr lang="en-US" sz="3200" b="1" dirty="0"/>
              <a:t>Activity</a:t>
            </a:r>
          </a:p>
        </p:txBody>
      </p:sp>
    </p:spTree>
    <p:extLst>
      <p:ext uri="{BB962C8B-B14F-4D97-AF65-F5344CB8AC3E}">
        <p14:creationId xmlns:p14="http://schemas.microsoft.com/office/powerpoint/2010/main" val="1024245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2ADEF8-8AE1-E64C-9E7B-C4991AAA131A}"/>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p>
        </p:txBody>
      </p:sp>
      <p:pic>
        <p:nvPicPr>
          <p:cNvPr id="4" name="Picture 3">
            <a:extLst>
              <a:ext uri="{FF2B5EF4-FFF2-40B4-BE49-F238E27FC236}">
                <a16:creationId xmlns:a16="http://schemas.microsoft.com/office/drawing/2014/main" id="{129AD851-A714-FB4D-95C5-BD1D77DE2EC0}"/>
              </a:ext>
            </a:extLst>
          </p:cNvPr>
          <p:cNvPicPr>
            <a:picLocks noChangeAspect="1"/>
          </p:cNvPicPr>
          <p:nvPr/>
        </p:nvPicPr>
        <p:blipFill>
          <a:blip r:embed="rId4"/>
          <a:stretch>
            <a:fillRect/>
          </a:stretch>
        </p:blipFill>
        <p:spPr>
          <a:xfrm>
            <a:off x="0" y="0"/>
            <a:ext cx="9144000" cy="6858000"/>
          </a:xfrm>
          <a:prstGeom prst="rect">
            <a:avLst/>
          </a:prstGeom>
        </p:spPr>
      </p:pic>
      <p:sp>
        <p:nvSpPr>
          <p:cNvPr id="3" name="TextBox 2">
            <a:extLst>
              <a:ext uri="{FF2B5EF4-FFF2-40B4-BE49-F238E27FC236}">
                <a16:creationId xmlns:a16="http://schemas.microsoft.com/office/drawing/2014/main" id="{E806E34D-44FE-4D57-ABCF-C565E8F727BD}"/>
              </a:ext>
            </a:extLst>
          </p:cNvPr>
          <p:cNvSpPr txBox="1"/>
          <p:nvPr/>
        </p:nvSpPr>
        <p:spPr>
          <a:xfrm>
            <a:off x="761999" y="2382278"/>
            <a:ext cx="7924800" cy="2677656"/>
          </a:xfrm>
          <a:prstGeom prst="rect">
            <a:avLst/>
          </a:prstGeom>
          <a:noFill/>
        </p:spPr>
        <p:txBody>
          <a:bodyPr wrap="square">
            <a:spAutoFit/>
          </a:bodyPr>
          <a:lstStyle/>
          <a:p>
            <a:r>
              <a:rPr lang="en-US" sz="2400" b="0" i="0" dirty="0">
                <a:solidFill>
                  <a:srgbClr val="000000"/>
                </a:solidFill>
                <a:effectLst/>
                <a:latin typeface="f7generic"/>
              </a:rPr>
              <a:t>Part of your role may include developing appropriate </a:t>
            </a:r>
            <a:r>
              <a:rPr lang="en-US" sz="2400" b="0" i="0" dirty="0">
                <a:solidFill>
                  <a:srgbClr val="000000"/>
                </a:solidFill>
                <a:effectLst/>
                <a:latin typeface="f3generic"/>
              </a:rPr>
              <a:t>communication strategies and plans for your team or organisation. </a:t>
            </a:r>
          </a:p>
          <a:p>
            <a:endParaRPr lang="en-US" sz="2400" dirty="0">
              <a:solidFill>
                <a:srgbClr val="000000"/>
              </a:solidFill>
              <a:latin typeface="f3generic"/>
            </a:endParaRPr>
          </a:p>
          <a:p>
            <a:r>
              <a:rPr lang="en-US" sz="2400" b="0" i="0" dirty="0">
                <a:solidFill>
                  <a:srgbClr val="000000"/>
                </a:solidFill>
                <a:effectLst/>
                <a:latin typeface="f3generic"/>
              </a:rPr>
              <a:t>A communication strategy or plan should </a:t>
            </a:r>
            <a:r>
              <a:rPr lang="en-US" sz="2400" b="0" i="0" dirty="0">
                <a:solidFill>
                  <a:srgbClr val="000000"/>
                </a:solidFill>
                <a:effectLst/>
                <a:latin typeface="f7generic"/>
              </a:rPr>
              <a:t>reﬂect your organisation’s overall strategic plan and </a:t>
            </a:r>
            <a:r>
              <a:rPr lang="en-US" sz="2400" b="0" i="0" dirty="0">
                <a:solidFill>
                  <a:srgbClr val="000000"/>
                </a:solidFill>
                <a:effectLst/>
                <a:latin typeface="f3generic"/>
              </a:rPr>
              <a:t>its vision and objectives. </a:t>
            </a:r>
            <a:endParaRPr lang="en-AU" sz="2400" dirty="0"/>
          </a:p>
        </p:txBody>
      </p:sp>
      <p:sp>
        <p:nvSpPr>
          <p:cNvPr id="6" name="TextBox 5">
            <a:extLst>
              <a:ext uri="{FF2B5EF4-FFF2-40B4-BE49-F238E27FC236}">
                <a16:creationId xmlns:a16="http://schemas.microsoft.com/office/drawing/2014/main" id="{E3B515E4-8269-48BC-9F0E-726822C6C800}"/>
              </a:ext>
            </a:extLst>
          </p:cNvPr>
          <p:cNvSpPr txBox="1"/>
          <p:nvPr/>
        </p:nvSpPr>
        <p:spPr>
          <a:xfrm>
            <a:off x="761999" y="1201568"/>
            <a:ext cx="8030307" cy="584775"/>
          </a:xfrm>
          <a:prstGeom prst="rect">
            <a:avLst/>
          </a:prstGeom>
          <a:noFill/>
        </p:spPr>
        <p:txBody>
          <a:bodyPr wrap="square" rtlCol="0">
            <a:spAutoFit/>
          </a:bodyPr>
          <a:lstStyle/>
          <a:p>
            <a:r>
              <a:rPr lang="en-US" sz="3200" b="1" i="0" dirty="0">
                <a:solidFill>
                  <a:srgbClr val="000000"/>
                </a:solidFill>
                <a:effectLst/>
                <a:latin typeface="f2generic"/>
              </a:rPr>
              <a:t>Develop communication strategies and plans</a:t>
            </a:r>
            <a:endParaRPr lang="en-US" sz="3200" b="1" dirty="0"/>
          </a:p>
        </p:txBody>
      </p:sp>
    </p:spTree>
    <p:extLst>
      <p:ext uri="{BB962C8B-B14F-4D97-AF65-F5344CB8AC3E}">
        <p14:creationId xmlns:p14="http://schemas.microsoft.com/office/powerpoint/2010/main" val="2089853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2ADEF8-8AE1-E64C-9E7B-C4991AAA131A}"/>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p>
        </p:txBody>
      </p:sp>
      <p:pic>
        <p:nvPicPr>
          <p:cNvPr id="4" name="Picture 3">
            <a:extLst>
              <a:ext uri="{FF2B5EF4-FFF2-40B4-BE49-F238E27FC236}">
                <a16:creationId xmlns:a16="http://schemas.microsoft.com/office/drawing/2014/main" id="{129AD851-A714-FB4D-95C5-BD1D77DE2EC0}"/>
              </a:ext>
            </a:extLst>
          </p:cNvPr>
          <p:cNvPicPr>
            <a:picLocks noChangeAspect="1"/>
          </p:cNvPicPr>
          <p:nvPr/>
        </p:nvPicPr>
        <p:blipFill>
          <a:blip r:embed="rId4"/>
          <a:stretch>
            <a:fillRect/>
          </a:stretch>
        </p:blipFill>
        <p:spPr>
          <a:xfrm>
            <a:off x="0" y="0"/>
            <a:ext cx="9144000" cy="6858000"/>
          </a:xfrm>
          <a:prstGeom prst="rect">
            <a:avLst/>
          </a:prstGeom>
        </p:spPr>
      </p:pic>
      <p:sp>
        <p:nvSpPr>
          <p:cNvPr id="9" name="TextBox 8">
            <a:extLst>
              <a:ext uri="{FF2B5EF4-FFF2-40B4-BE49-F238E27FC236}">
                <a16:creationId xmlns:a16="http://schemas.microsoft.com/office/drawing/2014/main" id="{1F1B5FE4-3801-40A5-BE09-BE3ACD0A7D0F}"/>
              </a:ext>
            </a:extLst>
          </p:cNvPr>
          <p:cNvSpPr txBox="1"/>
          <p:nvPr/>
        </p:nvSpPr>
        <p:spPr>
          <a:xfrm>
            <a:off x="841834" y="1502926"/>
            <a:ext cx="7460332" cy="3970318"/>
          </a:xfrm>
          <a:prstGeom prst="rect">
            <a:avLst/>
          </a:prstGeom>
          <a:noFill/>
        </p:spPr>
        <p:txBody>
          <a:bodyPr wrap="square">
            <a:spAutoFit/>
          </a:bodyPr>
          <a:lstStyle/>
          <a:p>
            <a:r>
              <a:rPr lang="en-US" sz="2800" b="0" i="0" dirty="0">
                <a:solidFill>
                  <a:srgbClr val="000000"/>
                </a:solidFill>
                <a:effectLst/>
                <a:latin typeface="f3generic"/>
              </a:rPr>
              <a:t>You will need to consider how effective communication practices will help to achieve these objectives. </a:t>
            </a:r>
          </a:p>
          <a:p>
            <a:endParaRPr lang="en-US" sz="2800" dirty="0">
              <a:solidFill>
                <a:srgbClr val="000000"/>
              </a:solidFill>
              <a:latin typeface="f3generic"/>
            </a:endParaRPr>
          </a:p>
          <a:p>
            <a:r>
              <a:rPr lang="en-US" sz="2800" b="0" i="0" dirty="0">
                <a:solidFill>
                  <a:srgbClr val="000000"/>
                </a:solidFill>
                <a:effectLst/>
                <a:latin typeface="f3generic"/>
              </a:rPr>
              <a:t>You will also need to consider who your organisation is competing with to provide services and how your communication strategies will promote your organisation ahead of the competition</a:t>
            </a:r>
            <a:endParaRPr lang="en-AU" sz="2800" dirty="0"/>
          </a:p>
        </p:txBody>
      </p:sp>
    </p:spTree>
    <p:extLst>
      <p:ext uri="{BB962C8B-B14F-4D97-AF65-F5344CB8AC3E}">
        <p14:creationId xmlns:p14="http://schemas.microsoft.com/office/powerpoint/2010/main" val="57650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2ADEF8-8AE1-E64C-9E7B-C4991AAA131A}"/>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p>
        </p:txBody>
      </p:sp>
      <p:pic>
        <p:nvPicPr>
          <p:cNvPr id="4" name="Picture 3">
            <a:extLst>
              <a:ext uri="{FF2B5EF4-FFF2-40B4-BE49-F238E27FC236}">
                <a16:creationId xmlns:a16="http://schemas.microsoft.com/office/drawing/2014/main" id="{129AD851-A714-FB4D-95C5-BD1D77DE2EC0}"/>
              </a:ext>
            </a:extLst>
          </p:cNvPr>
          <p:cNvPicPr>
            <a:picLocks noChangeAspect="1"/>
          </p:cNvPicPr>
          <p:nvPr/>
        </p:nvPicPr>
        <p:blipFill>
          <a:blip r:embed="rId4"/>
          <a:stretch>
            <a:fillRect/>
          </a:stretch>
        </p:blipFill>
        <p:spPr>
          <a:xfrm>
            <a:off x="0" y="0"/>
            <a:ext cx="9144000" cy="6858000"/>
          </a:xfrm>
          <a:prstGeom prst="rect">
            <a:avLst/>
          </a:prstGeom>
        </p:spPr>
      </p:pic>
      <p:sp>
        <p:nvSpPr>
          <p:cNvPr id="3" name="TextBox 2">
            <a:extLst>
              <a:ext uri="{FF2B5EF4-FFF2-40B4-BE49-F238E27FC236}">
                <a16:creationId xmlns:a16="http://schemas.microsoft.com/office/drawing/2014/main" id="{E806E34D-44FE-4D57-ABCF-C565E8F727BD}"/>
              </a:ext>
            </a:extLst>
          </p:cNvPr>
          <p:cNvSpPr txBox="1"/>
          <p:nvPr/>
        </p:nvSpPr>
        <p:spPr>
          <a:xfrm>
            <a:off x="668216" y="1738391"/>
            <a:ext cx="7197969" cy="4154984"/>
          </a:xfrm>
          <a:prstGeom prst="rect">
            <a:avLst/>
          </a:prstGeom>
          <a:noFill/>
        </p:spPr>
        <p:txBody>
          <a:bodyPr wrap="square">
            <a:spAutoFit/>
          </a:bodyPr>
          <a:lstStyle/>
          <a:p>
            <a:r>
              <a:rPr lang="en-US" sz="2400" b="0" i="0" dirty="0">
                <a:solidFill>
                  <a:srgbClr val="000000"/>
                </a:solidFill>
                <a:effectLst/>
                <a:latin typeface="f3generic"/>
              </a:rPr>
              <a:t>A strategic plan is an organisation’s documented outline of its goals or direction and how it will achieve these goals. </a:t>
            </a:r>
          </a:p>
          <a:p>
            <a:endParaRPr lang="en-US" sz="2400" dirty="0">
              <a:solidFill>
                <a:srgbClr val="000000"/>
              </a:solidFill>
              <a:latin typeface="f3generic"/>
            </a:endParaRPr>
          </a:p>
          <a:p>
            <a:r>
              <a:rPr lang="en-US" sz="2400" b="0" i="0" dirty="0">
                <a:solidFill>
                  <a:srgbClr val="000000"/>
                </a:solidFill>
                <a:effectLst/>
                <a:latin typeface="f3generic"/>
              </a:rPr>
              <a:t>It may include the organisation’s vision and values, organisational goals, actions required to achieve these goals and the priorities of the organisation. </a:t>
            </a:r>
          </a:p>
          <a:p>
            <a:endParaRPr lang="en-US" sz="2400" dirty="0">
              <a:solidFill>
                <a:srgbClr val="000000"/>
              </a:solidFill>
              <a:latin typeface="f3generic"/>
            </a:endParaRPr>
          </a:p>
          <a:p>
            <a:r>
              <a:rPr lang="en-US" sz="2400" b="0" i="0" dirty="0">
                <a:solidFill>
                  <a:srgbClr val="000000"/>
                </a:solidFill>
                <a:effectLst/>
                <a:latin typeface="f3generic"/>
              </a:rPr>
              <a:t>It should include communication objectives like promoting the organisation or information provision.</a:t>
            </a:r>
            <a:endParaRPr lang="en-US" sz="2400" b="0" i="0" dirty="0">
              <a:solidFill>
                <a:srgbClr val="000000"/>
              </a:solidFill>
              <a:effectLst/>
              <a:latin typeface="f10generic"/>
            </a:endParaRPr>
          </a:p>
          <a:p>
            <a:endParaRPr lang="en-US" sz="2400" dirty="0">
              <a:solidFill>
                <a:srgbClr val="000000"/>
              </a:solidFill>
              <a:latin typeface="f10generic"/>
            </a:endParaRPr>
          </a:p>
        </p:txBody>
      </p:sp>
      <p:sp>
        <p:nvSpPr>
          <p:cNvPr id="6" name="TextBox 5">
            <a:extLst>
              <a:ext uri="{FF2B5EF4-FFF2-40B4-BE49-F238E27FC236}">
                <a16:creationId xmlns:a16="http://schemas.microsoft.com/office/drawing/2014/main" id="{E3B515E4-8269-48BC-9F0E-726822C6C800}"/>
              </a:ext>
            </a:extLst>
          </p:cNvPr>
          <p:cNvSpPr txBox="1"/>
          <p:nvPr/>
        </p:nvSpPr>
        <p:spPr>
          <a:xfrm>
            <a:off x="668216" y="962606"/>
            <a:ext cx="4949952" cy="584775"/>
          </a:xfrm>
          <a:prstGeom prst="rect">
            <a:avLst/>
          </a:prstGeom>
          <a:noFill/>
        </p:spPr>
        <p:txBody>
          <a:bodyPr wrap="square" rtlCol="0">
            <a:spAutoFit/>
          </a:bodyPr>
          <a:lstStyle/>
          <a:p>
            <a:r>
              <a:rPr lang="en-US" sz="3200" b="1" dirty="0"/>
              <a:t>Strategic Plan</a:t>
            </a:r>
          </a:p>
        </p:txBody>
      </p:sp>
    </p:spTree>
    <p:extLst>
      <p:ext uri="{BB962C8B-B14F-4D97-AF65-F5344CB8AC3E}">
        <p14:creationId xmlns:p14="http://schemas.microsoft.com/office/powerpoint/2010/main" val="198183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2ADEF8-8AE1-E64C-9E7B-C4991AAA131A}"/>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p>
        </p:txBody>
      </p:sp>
      <p:pic>
        <p:nvPicPr>
          <p:cNvPr id="4" name="Picture 3">
            <a:extLst>
              <a:ext uri="{FF2B5EF4-FFF2-40B4-BE49-F238E27FC236}">
                <a16:creationId xmlns:a16="http://schemas.microsoft.com/office/drawing/2014/main" id="{129AD851-A714-FB4D-95C5-BD1D77DE2EC0}"/>
              </a:ext>
            </a:extLst>
          </p:cNvPr>
          <p:cNvPicPr>
            <a:picLocks noChangeAspect="1"/>
          </p:cNvPicPr>
          <p:nvPr/>
        </p:nvPicPr>
        <p:blipFill>
          <a:blip r:embed="rId4"/>
          <a:stretch>
            <a:fillRect/>
          </a:stretch>
        </p:blipFill>
        <p:spPr>
          <a:xfrm>
            <a:off x="0" y="0"/>
            <a:ext cx="9144000" cy="6858000"/>
          </a:xfrm>
          <a:prstGeom prst="rect">
            <a:avLst/>
          </a:prstGeom>
        </p:spPr>
      </p:pic>
      <p:sp>
        <p:nvSpPr>
          <p:cNvPr id="3" name="TextBox 2">
            <a:extLst>
              <a:ext uri="{FF2B5EF4-FFF2-40B4-BE49-F238E27FC236}">
                <a16:creationId xmlns:a16="http://schemas.microsoft.com/office/drawing/2014/main" id="{E806E34D-44FE-4D57-ABCF-C565E8F727BD}"/>
              </a:ext>
            </a:extLst>
          </p:cNvPr>
          <p:cNvSpPr txBox="1"/>
          <p:nvPr/>
        </p:nvSpPr>
        <p:spPr>
          <a:xfrm>
            <a:off x="644769" y="1720840"/>
            <a:ext cx="7197969" cy="4524315"/>
          </a:xfrm>
          <a:prstGeom prst="rect">
            <a:avLst/>
          </a:prstGeom>
          <a:noFill/>
        </p:spPr>
        <p:txBody>
          <a:bodyPr wrap="square">
            <a:spAutoFit/>
          </a:bodyPr>
          <a:lstStyle/>
          <a:p>
            <a:r>
              <a:rPr lang="en-US" sz="2400" b="0" i="0" dirty="0">
                <a:solidFill>
                  <a:srgbClr val="000000"/>
                </a:solidFill>
                <a:effectLst/>
                <a:latin typeface="f7generic"/>
              </a:rPr>
              <a:t>A business plan is an organisation’s business goals or objectives. It identiﬁes the organisation’s target market and outlines ﬁnancial aims or issues. </a:t>
            </a:r>
          </a:p>
          <a:p>
            <a:endParaRPr lang="en-US" sz="2400" dirty="0">
              <a:solidFill>
                <a:srgbClr val="000000"/>
              </a:solidFill>
              <a:latin typeface="f7generic"/>
            </a:endParaRPr>
          </a:p>
          <a:p>
            <a:r>
              <a:rPr lang="en-US" sz="2400" b="0" i="0" dirty="0">
                <a:solidFill>
                  <a:srgbClr val="000000"/>
                </a:solidFill>
                <a:effectLst/>
                <a:latin typeface="f7generic"/>
              </a:rPr>
              <a:t>As the </a:t>
            </a:r>
            <a:r>
              <a:rPr lang="en-US" sz="2400" b="0" i="0" dirty="0">
                <a:solidFill>
                  <a:srgbClr val="000000"/>
                </a:solidFill>
                <a:effectLst/>
                <a:latin typeface="f3generic"/>
              </a:rPr>
              <a:t>community services sector becomes more competitive, business plans indicating </a:t>
            </a:r>
            <a:r>
              <a:rPr lang="en-US" sz="2400" b="0" i="0" dirty="0">
                <a:solidFill>
                  <a:srgbClr val="000000"/>
                </a:solidFill>
                <a:effectLst/>
                <a:latin typeface="f7generic"/>
              </a:rPr>
              <a:t>funding opportunities, partnership goals and ﬁnancial management are increasingly </a:t>
            </a:r>
            <a:r>
              <a:rPr lang="en-US" sz="2400" b="0" i="0" dirty="0">
                <a:solidFill>
                  <a:srgbClr val="000000"/>
                </a:solidFill>
                <a:effectLst/>
                <a:latin typeface="f3generic"/>
              </a:rPr>
              <a:t>important. </a:t>
            </a:r>
          </a:p>
          <a:p>
            <a:endParaRPr lang="en-US" sz="2400" dirty="0">
              <a:solidFill>
                <a:srgbClr val="000000"/>
              </a:solidFill>
              <a:latin typeface="f3generic"/>
            </a:endParaRPr>
          </a:p>
          <a:p>
            <a:r>
              <a:rPr lang="en-US" sz="2400" b="0" i="0" dirty="0">
                <a:solidFill>
                  <a:srgbClr val="000000"/>
                </a:solidFill>
                <a:effectLst/>
                <a:latin typeface="f3generic"/>
              </a:rPr>
              <a:t>The plan should include the role of communication strategies to meet these objectives.</a:t>
            </a:r>
            <a:endParaRPr lang="en-AU" sz="2400" dirty="0"/>
          </a:p>
          <a:p>
            <a:endParaRPr lang="en-AU" sz="2400" dirty="0"/>
          </a:p>
        </p:txBody>
      </p:sp>
      <p:sp>
        <p:nvSpPr>
          <p:cNvPr id="6" name="TextBox 5">
            <a:extLst>
              <a:ext uri="{FF2B5EF4-FFF2-40B4-BE49-F238E27FC236}">
                <a16:creationId xmlns:a16="http://schemas.microsoft.com/office/drawing/2014/main" id="{E3B515E4-8269-48BC-9F0E-726822C6C800}"/>
              </a:ext>
            </a:extLst>
          </p:cNvPr>
          <p:cNvSpPr txBox="1"/>
          <p:nvPr/>
        </p:nvSpPr>
        <p:spPr>
          <a:xfrm>
            <a:off x="644769" y="1034692"/>
            <a:ext cx="4949952" cy="584775"/>
          </a:xfrm>
          <a:prstGeom prst="rect">
            <a:avLst/>
          </a:prstGeom>
          <a:noFill/>
        </p:spPr>
        <p:txBody>
          <a:bodyPr wrap="square" rtlCol="0">
            <a:spAutoFit/>
          </a:bodyPr>
          <a:lstStyle/>
          <a:p>
            <a:r>
              <a:rPr lang="en-US" sz="3200" b="1" dirty="0"/>
              <a:t>Business plan</a:t>
            </a:r>
          </a:p>
        </p:txBody>
      </p:sp>
    </p:spTree>
    <p:extLst>
      <p:ext uri="{BB962C8B-B14F-4D97-AF65-F5344CB8AC3E}">
        <p14:creationId xmlns:p14="http://schemas.microsoft.com/office/powerpoint/2010/main" val="4072284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2ADEF8-8AE1-E64C-9E7B-C4991AAA131A}"/>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p>
        </p:txBody>
      </p:sp>
      <p:pic>
        <p:nvPicPr>
          <p:cNvPr id="4" name="Picture 3">
            <a:extLst>
              <a:ext uri="{FF2B5EF4-FFF2-40B4-BE49-F238E27FC236}">
                <a16:creationId xmlns:a16="http://schemas.microsoft.com/office/drawing/2014/main" id="{129AD851-A714-FB4D-95C5-BD1D77DE2EC0}"/>
              </a:ext>
            </a:extLst>
          </p:cNvPr>
          <p:cNvPicPr>
            <a:picLocks noChangeAspect="1"/>
          </p:cNvPicPr>
          <p:nvPr/>
        </p:nvPicPr>
        <p:blipFill>
          <a:blip r:embed="rId4"/>
          <a:stretch>
            <a:fillRect/>
          </a:stretch>
        </p:blipFill>
        <p:spPr>
          <a:xfrm>
            <a:off x="0" y="0"/>
            <a:ext cx="9144000" cy="6858000"/>
          </a:xfrm>
          <a:prstGeom prst="rect">
            <a:avLst/>
          </a:prstGeom>
        </p:spPr>
      </p:pic>
      <p:sp>
        <p:nvSpPr>
          <p:cNvPr id="5" name="TextBox 4">
            <a:extLst>
              <a:ext uri="{FF2B5EF4-FFF2-40B4-BE49-F238E27FC236}">
                <a16:creationId xmlns:a16="http://schemas.microsoft.com/office/drawing/2014/main" id="{173A7FB6-1F2C-4371-BC68-884A2155CB2A}"/>
              </a:ext>
            </a:extLst>
          </p:cNvPr>
          <p:cNvSpPr txBox="1"/>
          <p:nvPr/>
        </p:nvSpPr>
        <p:spPr>
          <a:xfrm>
            <a:off x="1101969" y="2873193"/>
            <a:ext cx="7174523" cy="3539430"/>
          </a:xfrm>
          <a:prstGeom prst="rect">
            <a:avLst/>
          </a:prstGeom>
          <a:noFill/>
        </p:spPr>
        <p:txBody>
          <a:bodyPr wrap="square">
            <a:spAutoFit/>
          </a:bodyPr>
          <a:lstStyle/>
          <a:p>
            <a:r>
              <a:rPr lang="en-AU" sz="2800" b="0" i="0" dirty="0">
                <a:solidFill>
                  <a:srgbClr val="000000"/>
                </a:solidFill>
                <a:effectLst/>
                <a:latin typeface="f2generic"/>
              </a:rPr>
              <a:t>What are some ways that you can gather information about what your competitors may be doing</a:t>
            </a:r>
            <a:r>
              <a:rPr lang="en-US" sz="2800" b="0" i="0" dirty="0">
                <a:solidFill>
                  <a:srgbClr val="000000"/>
                </a:solidFill>
                <a:effectLst/>
                <a:latin typeface="f3generic"/>
              </a:rPr>
              <a:t>? </a:t>
            </a:r>
          </a:p>
          <a:p>
            <a:endParaRPr lang="en-US" sz="2800" dirty="0">
              <a:solidFill>
                <a:srgbClr val="000000"/>
              </a:solidFill>
              <a:latin typeface="f3generic"/>
            </a:endParaRPr>
          </a:p>
          <a:p>
            <a:r>
              <a:rPr lang="en-US" sz="2800" b="0" i="0" dirty="0">
                <a:solidFill>
                  <a:srgbClr val="000000"/>
                </a:solidFill>
                <a:effectLst/>
                <a:latin typeface="f3generic"/>
              </a:rPr>
              <a:t>Think about how you can gather information or knowledge about them…</a:t>
            </a:r>
          </a:p>
          <a:p>
            <a:endParaRPr lang="en-US" sz="2800" dirty="0">
              <a:solidFill>
                <a:srgbClr val="000000"/>
              </a:solidFill>
              <a:latin typeface="f3generic"/>
            </a:endParaRPr>
          </a:p>
          <a:p>
            <a:endParaRPr lang="en-US" sz="2800" b="0" i="0" dirty="0">
              <a:solidFill>
                <a:srgbClr val="000000"/>
              </a:solidFill>
              <a:effectLst/>
              <a:latin typeface="f3generic"/>
            </a:endParaRPr>
          </a:p>
        </p:txBody>
      </p:sp>
      <p:sp>
        <p:nvSpPr>
          <p:cNvPr id="10" name="TextBox 9">
            <a:extLst>
              <a:ext uri="{FF2B5EF4-FFF2-40B4-BE49-F238E27FC236}">
                <a16:creationId xmlns:a16="http://schemas.microsoft.com/office/drawing/2014/main" id="{F8925E13-F3D0-44FF-84C1-F51E7E7D377D}"/>
              </a:ext>
            </a:extLst>
          </p:cNvPr>
          <p:cNvSpPr txBox="1"/>
          <p:nvPr/>
        </p:nvSpPr>
        <p:spPr>
          <a:xfrm>
            <a:off x="1101969" y="1691874"/>
            <a:ext cx="4949952" cy="584775"/>
          </a:xfrm>
          <a:prstGeom prst="rect">
            <a:avLst/>
          </a:prstGeom>
          <a:noFill/>
        </p:spPr>
        <p:txBody>
          <a:bodyPr wrap="square" rtlCol="0">
            <a:spAutoFit/>
          </a:bodyPr>
          <a:lstStyle/>
          <a:p>
            <a:r>
              <a:rPr lang="en-US" sz="3200" b="1" dirty="0"/>
              <a:t>Activity</a:t>
            </a:r>
          </a:p>
        </p:txBody>
      </p:sp>
    </p:spTree>
    <p:extLst>
      <p:ext uri="{BB962C8B-B14F-4D97-AF65-F5344CB8AC3E}">
        <p14:creationId xmlns:p14="http://schemas.microsoft.com/office/powerpoint/2010/main" val="356913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698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2ADEF8-8AE1-E64C-9E7B-C4991AAA131A}"/>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p>
        </p:txBody>
      </p:sp>
      <p:pic>
        <p:nvPicPr>
          <p:cNvPr id="4" name="Picture 3">
            <a:extLst>
              <a:ext uri="{FF2B5EF4-FFF2-40B4-BE49-F238E27FC236}">
                <a16:creationId xmlns:a16="http://schemas.microsoft.com/office/drawing/2014/main" id="{129AD851-A714-FB4D-95C5-BD1D77DE2EC0}"/>
              </a:ext>
            </a:extLst>
          </p:cNvPr>
          <p:cNvPicPr>
            <a:picLocks noChangeAspect="1"/>
          </p:cNvPicPr>
          <p:nvPr/>
        </p:nvPicPr>
        <p:blipFill>
          <a:blip r:embed="rId4"/>
          <a:stretch>
            <a:fillRect/>
          </a:stretch>
        </p:blipFill>
        <p:spPr>
          <a:xfrm>
            <a:off x="0" y="0"/>
            <a:ext cx="9144000" cy="6858000"/>
          </a:xfrm>
          <a:prstGeom prst="rect">
            <a:avLst/>
          </a:prstGeom>
        </p:spPr>
      </p:pic>
      <p:sp>
        <p:nvSpPr>
          <p:cNvPr id="3" name="TextBox 2">
            <a:extLst>
              <a:ext uri="{FF2B5EF4-FFF2-40B4-BE49-F238E27FC236}">
                <a16:creationId xmlns:a16="http://schemas.microsoft.com/office/drawing/2014/main" id="{E806E34D-44FE-4D57-ABCF-C565E8F727BD}"/>
              </a:ext>
            </a:extLst>
          </p:cNvPr>
          <p:cNvSpPr txBox="1"/>
          <p:nvPr/>
        </p:nvSpPr>
        <p:spPr>
          <a:xfrm>
            <a:off x="644769" y="1720840"/>
            <a:ext cx="7197969" cy="3416320"/>
          </a:xfrm>
          <a:prstGeom prst="rect">
            <a:avLst/>
          </a:prstGeom>
          <a:noFill/>
        </p:spPr>
        <p:txBody>
          <a:bodyPr wrap="square">
            <a:spAutoFit/>
          </a:bodyPr>
          <a:lstStyle/>
          <a:p>
            <a:r>
              <a:rPr lang="en-US" sz="2400" b="0" i="0" dirty="0">
                <a:solidFill>
                  <a:srgbClr val="000000"/>
                </a:solidFill>
                <a:effectLst/>
                <a:latin typeface="f3generic"/>
              </a:rPr>
              <a:t>Communication channels are pathways along which information, ideas, questions, </a:t>
            </a:r>
            <a:r>
              <a:rPr lang="en-US" sz="2400" b="0" i="0" dirty="0">
                <a:solidFill>
                  <a:srgbClr val="000000"/>
                </a:solidFill>
                <a:effectLst/>
                <a:latin typeface="f7generic"/>
              </a:rPr>
              <a:t>problem-solving, teamwork and creativity can all ﬂow. </a:t>
            </a:r>
          </a:p>
          <a:p>
            <a:endParaRPr lang="en-US" sz="2400" dirty="0">
              <a:solidFill>
                <a:srgbClr val="000000"/>
              </a:solidFill>
              <a:latin typeface="f7generic"/>
            </a:endParaRPr>
          </a:p>
          <a:p>
            <a:r>
              <a:rPr lang="en-US" sz="2400" b="0" i="0" dirty="0">
                <a:solidFill>
                  <a:srgbClr val="000000"/>
                </a:solidFill>
                <a:effectLst/>
                <a:latin typeface="f7generic"/>
              </a:rPr>
              <a:t>If these channels are open, then information ﬂows with ease and communication </a:t>
            </a:r>
            <a:r>
              <a:rPr lang="en-US" sz="2400" b="0" i="0" dirty="0">
                <a:solidFill>
                  <a:srgbClr val="000000"/>
                </a:solidFill>
                <a:effectLst/>
                <a:latin typeface="f3generic"/>
              </a:rPr>
              <a:t>can occur in both directions. </a:t>
            </a:r>
          </a:p>
          <a:p>
            <a:endParaRPr lang="en-US" sz="2400" dirty="0">
              <a:solidFill>
                <a:srgbClr val="000000"/>
              </a:solidFill>
              <a:latin typeface="f3generic"/>
            </a:endParaRPr>
          </a:p>
          <a:p>
            <a:r>
              <a:rPr lang="en-US" sz="2400" b="0" i="0" dirty="0">
                <a:solidFill>
                  <a:srgbClr val="000000"/>
                </a:solidFill>
                <a:effectLst/>
                <a:latin typeface="f3generic"/>
              </a:rPr>
              <a:t>However, if the channels become blocked, then communication can deteriorate or even stop completely.</a:t>
            </a:r>
            <a:endParaRPr lang="en-AU" sz="2400" dirty="0"/>
          </a:p>
        </p:txBody>
      </p:sp>
      <p:sp>
        <p:nvSpPr>
          <p:cNvPr id="6" name="TextBox 5">
            <a:extLst>
              <a:ext uri="{FF2B5EF4-FFF2-40B4-BE49-F238E27FC236}">
                <a16:creationId xmlns:a16="http://schemas.microsoft.com/office/drawing/2014/main" id="{E3B515E4-8269-48BC-9F0E-726822C6C800}"/>
              </a:ext>
            </a:extLst>
          </p:cNvPr>
          <p:cNvSpPr txBox="1"/>
          <p:nvPr/>
        </p:nvSpPr>
        <p:spPr>
          <a:xfrm>
            <a:off x="644768" y="1034692"/>
            <a:ext cx="7584831" cy="461665"/>
          </a:xfrm>
          <a:prstGeom prst="rect">
            <a:avLst/>
          </a:prstGeom>
          <a:noFill/>
        </p:spPr>
        <p:txBody>
          <a:bodyPr wrap="square" lIns="91440" tIns="45720" rIns="91440" bIns="45720" rtlCol="0" anchor="t">
            <a:spAutoFit/>
          </a:bodyPr>
          <a:lstStyle/>
          <a:p>
            <a:r>
              <a:rPr lang="en-AU" sz="2400" b="1" i="0" dirty="0">
                <a:solidFill>
                  <a:srgbClr val="000000"/>
                </a:solidFill>
                <a:effectLst/>
                <a:latin typeface="f2generic"/>
              </a:rPr>
              <a:t>Organisational communication channels</a:t>
            </a:r>
            <a:endParaRPr lang="en-US" sz="2400" b="1">
              <a:cs typeface="Calibri"/>
            </a:endParaRPr>
          </a:p>
        </p:txBody>
      </p:sp>
    </p:spTree>
    <p:extLst>
      <p:ext uri="{BB962C8B-B14F-4D97-AF65-F5344CB8AC3E}">
        <p14:creationId xmlns:p14="http://schemas.microsoft.com/office/powerpoint/2010/main" val="1634465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2ADEF8-8AE1-E64C-9E7B-C4991AAA131A}"/>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p>
        </p:txBody>
      </p:sp>
      <p:pic>
        <p:nvPicPr>
          <p:cNvPr id="4" name="Picture 3">
            <a:extLst>
              <a:ext uri="{FF2B5EF4-FFF2-40B4-BE49-F238E27FC236}">
                <a16:creationId xmlns:a16="http://schemas.microsoft.com/office/drawing/2014/main" id="{129AD851-A714-FB4D-95C5-BD1D77DE2EC0}"/>
              </a:ext>
            </a:extLst>
          </p:cNvPr>
          <p:cNvPicPr>
            <a:picLocks noChangeAspect="1"/>
          </p:cNvPicPr>
          <p:nvPr/>
        </p:nvPicPr>
        <p:blipFill>
          <a:blip r:embed="rId4"/>
          <a:stretch>
            <a:fillRect/>
          </a:stretch>
        </p:blipFill>
        <p:spPr>
          <a:xfrm>
            <a:off x="0" y="0"/>
            <a:ext cx="9144000" cy="6858000"/>
          </a:xfrm>
          <a:prstGeom prst="rect">
            <a:avLst/>
          </a:prstGeom>
        </p:spPr>
      </p:pic>
      <p:sp>
        <p:nvSpPr>
          <p:cNvPr id="3" name="TextBox 2">
            <a:extLst>
              <a:ext uri="{FF2B5EF4-FFF2-40B4-BE49-F238E27FC236}">
                <a16:creationId xmlns:a16="http://schemas.microsoft.com/office/drawing/2014/main" id="{E806E34D-44FE-4D57-ABCF-C565E8F727BD}"/>
              </a:ext>
            </a:extLst>
          </p:cNvPr>
          <p:cNvSpPr txBox="1"/>
          <p:nvPr/>
        </p:nvSpPr>
        <p:spPr>
          <a:xfrm>
            <a:off x="644769" y="1474656"/>
            <a:ext cx="7713785" cy="4154984"/>
          </a:xfrm>
          <a:prstGeom prst="rect">
            <a:avLst/>
          </a:prstGeom>
          <a:noFill/>
        </p:spPr>
        <p:txBody>
          <a:bodyPr wrap="square">
            <a:spAutoFit/>
          </a:bodyPr>
          <a:lstStyle/>
          <a:p>
            <a:r>
              <a:rPr lang="en-US" sz="2400" b="0" i="0" dirty="0">
                <a:solidFill>
                  <a:srgbClr val="000000"/>
                </a:solidFill>
                <a:effectLst/>
                <a:latin typeface="f3generic"/>
              </a:rPr>
              <a:t>Organisations have sets of formal and informal protocols, and acceptable etiquette for communication. </a:t>
            </a:r>
          </a:p>
          <a:p>
            <a:endParaRPr lang="en-US" sz="2400" dirty="0">
              <a:solidFill>
                <a:srgbClr val="000000"/>
              </a:solidFill>
              <a:latin typeface="f3generic"/>
            </a:endParaRPr>
          </a:p>
          <a:p>
            <a:r>
              <a:rPr lang="en-US" sz="2400" b="0" i="0" dirty="0">
                <a:solidFill>
                  <a:srgbClr val="000000"/>
                </a:solidFill>
                <a:effectLst/>
                <a:latin typeface="f3generic"/>
              </a:rPr>
              <a:t>These protocols provide guidance of what is considered acceptable </a:t>
            </a:r>
            <a:r>
              <a:rPr lang="en-US" sz="2400" b="0" i="0" dirty="0">
                <a:solidFill>
                  <a:srgbClr val="000000"/>
                </a:solidFill>
                <a:effectLst/>
                <a:latin typeface="f7generic"/>
              </a:rPr>
              <a:t>communication behaviour in the organisation. </a:t>
            </a:r>
          </a:p>
          <a:p>
            <a:endParaRPr lang="en-US" sz="2400" dirty="0">
              <a:solidFill>
                <a:srgbClr val="000000"/>
              </a:solidFill>
              <a:latin typeface="f7generic"/>
            </a:endParaRPr>
          </a:p>
          <a:p>
            <a:r>
              <a:rPr lang="en-US" sz="2400" b="0" i="0" dirty="0">
                <a:solidFill>
                  <a:srgbClr val="000000"/>
                </a:solidFill>
                <a:effectLst/>
                <a:latin typeface="f7generic"/>
              </a:rPr>
              <a:t>Protocols and etiquette guide:</a:t>
            </a:r>
          </a:p>
          <a:p>
            <a:pPr marL="342900" indent="-342900">
              <a:buFont typeface="Arial" panose="020B0604020202020204" pitchFamily="34" charset="0"/>
              <a:buChar char="•"/>
            </a:pPr>
            <a:r>
              <a:rPr lang="en-US" sz="2400" b="0" i="0" dirty="0">
                <a:solidFill>
                  <a:srgbClr val="000000"/>
                </a:solidFill>
                <a:effectLst/>
                <a:latin typeface="f7generic"/>
              </a:rPr>
              <a:t>how staff </a:t>
            </a:r>
            <a:r>
              <a:rPr lang="en-US" sz="2400" b="0" i="0" dirty="0">
                <a:solidFill>
                  <a:srgbClr val="000000"/>
                </a:solidFill>
                <a:effectLst/>
                <a:latin typeface="f3generic"/>
              </a:rPr>
              <a:t>communicate with each other</a:t>
            </a:r>
          </a:p>
          <a:p>
            <a:pPr marL="342900" indent="-342900">
              <a:buFont typeface="Arial" panose="020B0604020202020204" pitchFamily="34" charset="0"/>
              <a:buChar char="•"/>
            </a:pPr>
            <a:r>
              <a:rPr lang="en-US" sz="2400" b="0" i="0" dirty="0">
                <a:solidFill>
                  <a:srgbClr val="000000"/>
                </a:solidFill>
                <a:effectLst/>
                <a:latin typeface="f3generic"/>
              </a:rPr>
              <a:t>how staff and management communicate</a:t>
            </a:r>
          </a:p>
          <a:p>
            <a:pPr marL="342900" indent="-342900">
              <a:buFont typeface="Arial" panose="020B0604020202020204" pitchFamily="34" charset="0"/>
              <a:buChar char="•"/>
            </a:pPr>
            <a:r>
              <a:rPr lang="en-US" sz="2400" b="0" i="0" dirty="0">
                <a:solidFill>
                  <a:srgbClr val="000000"/>
                </a:solidFill>
                <a:effectLst/>
                <a:latin typeface="f3generic"/>
              </a:rPr>
              <a:t>how staff and the people who engage with the organisation’s programs communicate </a:t>
            </a:r>
          </a:p>
        </p:txBody>
      </p:sp>
    </p:spTree>
    <p:extLst>
      <p:ext uri="{BB962C8B-B14F-4D97-AF65-F5344CB8AC3E}">
        <p14:creationId xmlns:p14="http://schemas.microsoft.com/office/powerpoint/2010/main" val="361761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2ADEF8-8AE1-E64C-9E7B-C4991AAA131A}"/>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p>
        </p:txBody>
      </p:sp>
      <p:pic>
        <p:nvPicPr>
          <p:cNvPr id="4" name="Picture 3">
            <a:extLst>
              <a:ext uri="{FF2B5EF4-FFF2-40B4-BE49-F238E27FC236}">
                <a16:creationId xmlns:a16="http://schemas.microsoft.com/office/drawing/2014/main" id="{129AD851-A714-FB4D-95C5-BD1D77DE2EC0}"/>
              </a:ext>
            </a:extLst>
          </p:cNvPr>
          <p:cNvPicPr>
            <a:picLocks noChangeAspect="1"/>
          </p:cNvPicPr>
          <p:nvPr/>
        </p:nvPicPr>
        <p:blipFill>
          <a:blip r:embed="rId4"/>
          <a:stretch>
            <a:fillRect/>
          </a:stretch>
        </p:blipFill>
        <p:spPr>
          <a:xfrm>
            <a:off x="0" y="0"/>
            <a:ext cx="9144000" cy="6858000"/>
          </a:xfrm>
          <a:prstGeom prst="rect">
            <a:avLst/>
          </a:prstGeom>
        </p:spPr>
      </p:pic>
      <p:sp>
        <p:nvSpPr>
          <p:cNvPr id="3" name="TextBox 2">
            <a:extLst>
              <a:ext uri="{FF2B5EF4-FFF2-40B4-BE49-F238E27FC236}">
                <a16:creationId xmlns:a16="http://schemas.microsoft.com/office/drawing/2014/main" id="{E806E34D-44FE-4D57-ABCF-C565E8F727BD}"/>
              </a:ext>
            </a:extLst>
          </p:cNvPr>
          <p:cNvSpPr txBox="1"/>
          <p:nvPr/>
        </p:nvSpPr>
        <p:spPr>
          <a:xfrm>
            <a:off x="832339" y="999678"/>
            <a:ext cx="7197969" cy="4893647"/>
          </a:xfrm>
          <a:prstGeom prst="rect">
            <a:avLst/>
          </a:prstGeom>
          <a:noFill/>
        </p:spPr>
        <p:txBody>
          <a:bodyPr wrap="square">
            <a:spAutoFit/>
          </a:bodyPr>
          <a:lstStyle/>
          <a:p>
            <a:r>
              <a:rPr lang="en-US" sz="2400" b="0" i="0" dirty="0">
                <a:solidFill>
                  <a:srgbClr val="000000"/>
                </a:solidFill>
                <a:effectLst/>
                <a:latin typeface="f3generic"/>
              </a:rPr>
              <a:t>This may include ensuring that communication is respectful, that appropriate methods are used, and that the other person’s culture is considered.</a:t>
            </a:r>
          </a:p>
          <a:p>
            <a:endParaRPr lang="en-US" sz="2400" dirty="0">
              <a:solidFill>
                <a:srgbClr val="000000"/>
              </a:solidFill>
              <a:latin typeface="f3generic"/>
            </a:endParaRPr>
          </a:p>
          <a:p>
            <a:r>
              <a:rPr lang="en-US" sz="2400" dirty="0">
                <a:solidFill>
                  <a:srgbClr val="000000"/>
                </a:solidFill>
                <a:latin typeface="f3generic"/>
              </a:rPr>
              <a:t>You also need to consider the communication channels between media including the use of digital media.</a:t>
            </a:r>
          </a:p>
          <a:p>
            <a:endParaRPr lang="en-US" sz="2400" dirty="0">
              <a:solidFill>
                <a:srgbClr val="000000"/>
              </a:solidFill>
              <a:latin typeface="f3generic"/>
            </a:endParaRPr>
          </a:p>
          <a:p>
            <a:r>
              <a:rPr lang="en-US" sz="2400" dirty="0">
                <a:solidFill>
                  <a:srgbClr val="000000"/>
                </a:solidFill>
                <a:latin typeface="f3generic"/>
              </a:rPr>
              <a:t>Another area to be mindful of are clients with special needs:</a:t>
            </a:r>
          </a:p>
          <a:p>
            <a:pPr marL="342900" indent="-342900">
              <a:buFont typeface="Arial" panose="020B0604020202020204" pitchFamily="34" charset="0"/>
              <a:buChar char="•"/>
            </a:pPr>
            <a:r>
              <a:rPr lang="en-US" sz="2400" b="0" i="0" dirty="0">
                <a:solidFill>
                  <a:srgbClr val="000000"/>
                </a:solidFill>
                <a:effectLst/>
                <a:latin typeface="f3generic"/>
              </a:rPr>
              <a:t>Communication disabilities</a:t>
            </a:r>
            <a:endParaRPr lang="en-US" sz="2400" dirty="0">
              <a:solidFill>
                <a:srgbClr val="FBB800"/>
              </a:solidFill>
              <a:latin typeface="f11generic"/>
            </a:endParaRPr>
          </a:p>
          <a:p>
            <a:pPr marL="342900" indent="-342900">
              <a:buFont typeface="Arial" panose="020B0604020202020204" pitchFamily="34" charset="0"/>
              <a:buChar char="•"/>
            </a:pPr>
            <a:r>
              <a:rPr lang="en-US" sz="2400" b="0" i="0" dirty="0">
                <a:solidFill>
                  <a:srgbClr val="000000"/>
                </a:solidFill>
                <a:effectLst/>
                <a:latin typeface="f3generic"/>
              </a:rPr>
              <a:t>Language differences</a:t>
            </a:r>
            <a:endParaRPr lang="en-US" sz="2400" dirty="0">
              <a:solidFill>
                <a:srgbClr val="FBB800"/>
              </a:solidFill>
              <a:latin typeface="f11generic"/>
            </a:endParaRPr>
          </a:p>
          <a:p>
            <a:pPr marL="342900" indent="-342900">
              <a:buFont typeface="Arial" panose="020B0604020202020204" pitchFamily="34" charset="0"/>
              <a:buChar char="•"/>
            </a:pPr>
            <a:r>
              <a:rPr lang="en-US" sz="2400" b="0" i="0" dirty="0">
                <a:solidFill>
                  <a:srgbClr val="000000"/>
                </a:solidFill>
                <a:effectLst/>
                <a:latin typeface="f3generic"/>
              </a:rPr>
              <a:t>Cultural concerns related to gender, age, social expectations or body language</a:t>
            </a:r>
            <a:endParaRPr lang="en-US" sz="2400" dirty="0">
              <a:solidFill>
                <a:srgbClr val="000000"/>
              </a:solidFill>
              <a:latin typeface="f3generic"/>
            </a:endParaRPr>
          </a:p>
        </p:txBody>
      </p:sp>
    </p:spTree>
    <p:extLst>
      <p:ext uri="{BB962C8B-B14F-4D97-AF65-F5344CB8AC3E}">
        <p14:creationId xmlns:p14="http://schemas.microsoft.com/office/powerpoint/2010/main" val="4043220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2ADEF8-8AE1-E64C-9E7B-C4991AAA131A}"/>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p>
        </p:txBody>
      </p:sp>
      <p:pic>
        <p:nvPicPr>
          <p:cNvPr id="4" name="Picture 3">
            <a:extLst>
              <a:ext uri="{FF2B5EF4-FFF2-40B4-BE49-F238E27FC236}">
                <a16:creationId xmlns:a16="http://schemas.microsoft.com/office/drawing/2014/main" id="{129AD851-A714-FB4D-95C5-BD1D77DE2EC0}"/>
              </a:ext>
            </a:extLst>
          </p:cNvPr>
          <p:cNvPicPr>
            <a:picLocks noChangeAspect="1"/>
          </p:cNvPicPr>
          <p:nvPr/>
        </p:nvPicPr>
        <p:blipFill>
          <a:blip r:embed="rId4"/>
          <a:stretch>
            <a:fillRect/>
          </a:stretch>
        </p:blipFill>
        <p:spPr>
          <a:xfrm>
            <a:off x="0" y="0"/>
            <a:ext cx="9144000" cy="6858000"/>
          </a:xfrm>
          <a:prstGeom prst="rect">
            <a:avLst/>
          </a:prstGeom>
        </p:spPr>
      </p:pic>
      <p:sp>
        <p:nvSpPr>
          <p:cNvPr id="3" name="TextBox 2">
            <a:extLst>
              <a:ext uri="{FF2B5EF4-FFF2-40B4-BE49-F238E27FC236}">
                <a16:creationId xmlns:a16="http://schemas.microsoft.com/office/drawing/2014/main" id="{E806E34D-44FE-4D57-ABCF-C565E8F727BD}"/>
              </a:ext>
            </a:extLst>
          </p:cNvPr>
          <p:cNvSpPr txBox="1"/>
          <p:nvPr/>
        </p:nvSpPr>
        <p:spPr>
          <a:xfrm>
            <a:off x="644769" y="1720840"/>
            <a:ext cx="7197969" cy="4524315"/>
          </a:xfrm>
          <a:prstGeom prst="rect">
            <a:avLst/>
          </a:prstGeom>
          <a:noFill/>
        </p:spPr>
        <p:txBody>
          <a:bodyPr wrap="square">
            <a:spAutoFit/>
          </a:bodyPr>
          <a:lstStyle/>
          <a:p>
            <a:r>
              <a:rPr lang="en-US" sz="2400" b="0" i="0" dirty="0">
                <a:solidFill>
                  <a:srgbClr val="000000"/>
                </a:solidFill>
                <a:effectLst/>
                <a:latin typeface="f3generic"/>
              </a:rPr>
              <a:t>A communication plan is a road map for how your organisation will share information with internal and external stakeholders. </a:t>
            </a:r>
          </a:p>
          <a:p>
            <a:endParaRPr lang="en-US" sz="2400" dirty="0">
              <a:solidFill>
                <a:srgbClr val="000000"/>
              </a:solidFill>
              <a:latin typeface="f3generic"/>
            </a:endParaRPr>
          </a:p>
          <a:p>
            <a:r>
              <a:rPr lang="en-US" sz="2400" b="0" i="0" dirty="0">
                <a:solidFill>
                  <a:srgbClr val="000000"/>
                </a:solidFill>
                <a:effectLst/>
                <a:latin typeface="f3generic"/>
              </a:rPr>
              <a:t>Organisations need a clear communication plan to guide communication practices. </a:t>
            </a:r>
          </a:p>
          <a:p>
            <a:endParaRPr lang="en-US" sz="2400" dirty="0">
              <a:solidFill>
                <a:srgbClr val="000000"/>
              </a:solidFill>
              <a:latin typeface="f3generic"/>
            </a:endParaRPr>
          </a:p>
          <a:p>
            <a:r>
              <a:rPr lang="en-US" sz="2400" b="0" i="0" dirty="0">
                <a:solidFill>
                  <a:srgbClr val="000000"/>
                </a:solidFill>
                <a:effectLst/>
                <a:latin typeface="f3generic"/>
              </a:rPr>
              <a:t>This plan may be part of a larger business or strategic </a:t>
            </a:r>
            <a:r>
              <a:rPr lang="en-US" sz="2400" b="0" i="0" dirty="0">
                <a:solidFill>
                  <a:srgbClr val="000000"/>
                </a:solidFill>
                <a:effectLst/>
                <a:latin typeface="f7generic"/>
              </a:rPr>
              <a:t>plan and should reﬂect the objectives and values of </a:t>
            </a:r>
            <a:r>
              <a:rPr lang="en-US" sz="2400" b="0" i="0" dirty="0">
                <a:solidFill>
                  <a:srgbClr val="000000"/>
                </a:solidFill>
                <a:effectLst/>
                <a:latin typeface="f3generic"/>
              </a:rPr>
              <a:t>the organisation and needs to explore how the organisation communicates with all stakeholders both internally and externally.</a:t>
            </a:r>
            <a:endParaRPr lang="en-AU" sz="2400" dirty="0"/>
          </a:p>
        </p:txBody>
      </p:sp>
      <p:sp>
        <p:nvSpPr>
          <p:cNvPr id="6" name="TextBox 5">
            <a:extLst>
              <a:ext uri="{FF2B5EF4-FFF2-40B4-BE49-F238E27FC236}">
                <a16:creationId xmlns:a16="http://schemas.microsoft.com/office/drawing/2014/main" id="{E3B515E4-8269-48BC-9F0E-726822C6C800}"/>
              </a:ext>
            </a:extLst>
          </p:cNvPr>
          <p:cNvSpPr txBox="1"/>
          <p:nvPr/>
        </p:nvSpPr>
        <p:spPr>
          <a:xfrm>
            <a:off x="644769" y="861773"/>
            <a:ext cx="6506308" cy="584775"/>
          </a:xfrm>
          <a:prstGeom prst="rect">
            <a:avLst/>
          </a:prstGeom>
          <a:noFill/>
        </p:spPr>
        <p:txBody>
          <a:bodyPr wrap="square" rtlCol="0">
            <a:spAutoFit/>
          </a:bodyPr>
          <a:lstStyle/>
          <a:p>
            <a:r>
              <a:rPr lang="en-AU" sz="3200" b="1" i="0" dirty="0">
                <a:solidFill>
                  <a:srgbClr val="000000"/>
                </a:solidFill>
                <a:effectLst/>
                <a:latin typeface="f2generic"/>
              </a:rPr>
              <a:t>Develop a communication plan</a:t>
            </a:r>
            <a:endParaRPr lang="en-US" sz="3200" b="1" dirty="0"/>
          </a:p>
        </p:txBody>
      </p:sp>
    </p:spTree>
    <p:extLst>
      <p:ext uri="{BB962C8B-B14F-4D97-AF65-F5344CB8AC3E}">
        <p14:creationId xmlns:p14="http://schemas.microsoft.com/office/powerpoint/2010/main" val="919752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2ADEF8-8AE1-E64C-9E7B-C4991AAA131A}"/>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p>
        </p:txBody>
      </p:sp>
      <p:pic>
        <p:nvPicPr>
          <p:cNvPr id="4" name="Picture 3">
            <a:extLst>
              <a:ext uri="{FF2B5EF4-FFF2-40B4-BE49-F238E27FC236}">
                <a16:creationId xmlns:a16="http://schemas.microsoft.com/office/drawing/2014/main" id="{129AD851-A714-FB4D-95C5-BD1D77DE2EC0}"/>
              </a:ext>
            </a:extLst>
          </p:cNvPr>
          <p:cNvPicPr>
            <a:picLocks noChangeAspect="1"/>
          </p:cNvPicPr>
          <p:nvPr/>
        </p:nvPicPr>
        <p:blipFill>
          <a:blip r:embed="rId4"/>
          <a:stretch>
            <a:fillRect/>
          </a:stretch>
        </p:blipFill>
        <p:spPr>
          <a:xfrm>
            <a:off x="0" y="0"/>
            <a:ext cx="9144000" cy="6858000"/>
          </a:xfrm>
          <a:prstGeom prst="rect">
            <a:avLst/>
          </a:prstGeom>
        </p:spPr>
      </p:pic>
      <p:sp>
        <p:nvSpPr>
          <p:cNvPr id="3" name="TextBox 2">
            <a:extLst>
              <a:ext uri="{FF2B5EF4-FFF2-40B4-BE49-F238E27FC236}">
                <a16:creationId xmlns:a16="http://schemas.microsoft.com/office/drawing/2014/main" id="{E806E34D-44FE-4D57-ABCF-C565E8F727BD}"/>
              </a:ext>
            </a:extLst>
          </p:cNvPr>
          <p:cNvSpPr txBox="1"/>
          <p:nvPr/>
        </p:nvSpPr>
        <p:spPr>
          <a:xfrm>
            <a:off x="644769" y="1720840"/>
            <a:ext cx="7197969" cy="4154984"/>
          </a:xfrm>
          <a:prstGeom prst="rect">
            <a:avLst/>
          </a:prstGeom>
          <a:noFill/>
        </p:spPr>
        <p:txBody>
          <a:bodyPr wrap="square">
            <a:spAutoFit/>
          </a:bodyPr>
          <a:lstStyle/>
          <a:p>
            <a:pPr marL="457200" indent="-457200">
              <a:buFont typeface="+mj-lt"/>
              <a:buAutoNum type="arabicPeriod"/>
            </a:pPr>
            <a:r>
              <a:rPr lang="en-AU" sz="2400" b="0" i="0" dirty="0">
                <a:solidFill>
                  <a:srgbClr val="000000"/>
                </a:solidFill>
                <a:effectLst/>
                <a:latin typeface="f3generic"/>
              </a:rPr>
              <a:t>Method of communication </a:t>
            </a:r>
            <a:endParaRPr lang="en-AU" sz="2400" dirty="0">
              <a:solidFill>
                <a:srgbClr val="FBB800"/>
              </a:solidFill>
              <a:latin typeface="f11generic"/>
            </a:endParaRPr>
          </a:p>
          <a:p>
            <a:pPr marL="457200" indent="-457200">
              <a:buFont typeface="+mj-lt"/>
              <a:buAutoNum type="arabicPeriod"/>
            </a:pPr>
            <a:endParaRPr lang="en-AU" sz="2400" b="0" i="0" dirty="0">
              <a:solidFill>
                <a:srgbClr val="000000"/>
              </a:solidFill>
              <a:effectLst/>
              <a:latin typeface="f3generic"/>
            </a:endParaRPr>
          </a:p>
          <a:p>
            <a:pPr marL="457200" indent="-457200">
              <a:buFont typeface="+mj-lt"/>
              <a:buAutoNum type="arabicPeriod"/>
            </a:pPr>
            <a:r>
              <a:rPr lang="en-AU" sz="2400" b="0" i="0" dirty="0">
                <a:solidFill>
                  <a:srgbClr val="000000"/>
                </a:solidFill>
                <a:effectLst/>
                <a:latin typeface="f3generic"/>
              </a:rPr>
              <a:t>Organisational protocols</a:t>
            </a:r>
            <a:endParaRPr lang="en-AU" sz="2400" dirty="0">
              <a:solidFill>
                <a:srgbClr val="FBB800"/>
              </a:solidFill>
              <a:latin typeface="f11generic"/>
            </a:endParaRPr>
          </a:p>
          <a:p>
            <a:pPr marL="457200" indent="-457200">
              <a:buFont typeface="+mj-lt"/>
              <a:buAutoNum type="arabicPeriod"/>
            </a:pPr>
            <a:endParaRPr lang="en-AU" sz="2400" b="0" i="0" dirty="0">
              <a:solidFill>
                <a:srgbClr val="000000"/>
              </a:solidFill>
              <a:effectLst/>
              <a:latin typeface="f3generic"/>
            </a:endParaRPr>
          </a:p>
          <a:p>
            <a:pPr marL="457200" indent="-457200">
              <a:buFont typeface="+mj-lt"/>
              <a:buAutoNum type="arabicPeriod"/>
            </a:pPr>
            <a:r>
              <a:rPr lang="en-AU" sz="2400" b="0" i="0" dirty="0">
                <a:solidFill>
                  <a:srgbClr val="000000"/>
                </a:solidFill>
                <a:effectLst/>
                <a:latin typeface="f3generic"/>
              </a:rPr>
              <a:t>Time frames</a:t>
            </a:r>
            <a:endParaRPr lang="en-AU" sz="2400" b="0" i="0" dirty="0">
              <a:solidFill>
                <a:srgbClr val="FBB800"/>
              </a:solidFill>
              <a:effectLst/>
              <a:latin typeface="f11generic"/>
            </a:endParaRPr>
          </a:p>
          <a:p>
            <a:pPr marL="457200" indent="-457200">
              <a:buFont typeface="+mj-lt"/>
              <a:buAutoNum type="arabicPeriod"/>
            </a:pPr>
            <a:endParaRPr lang="en-AU" sz="2400" b="0" i="0" dirty="0">
              <a:solidFill>
                <a:srgbClr val="000000"/>
              </a:solidFill>
              <a:effectLst/>
              <a:latin typeface="f7generic"/>
            </a:endParaRPr>
          </a:p>
          <a:p>
            <a:pPr marL="457200" indent="-457200">
              <a:buFont typeface="+mj-lt"/>
              <a:buAutoNum type="arabicPeriod"/>
            </a:pPr>
            <a:r>
              <a:rPr lang="en-AU" sz="2400" b="0" i="0" dirty="0">
                <a:solidFill>
                  <a:srgbClr val="000000"/>
                </a:solidFill>
                <a:effectLst/>
                <a:latin typeface="f7generic"/>
              </a:rPr>
              <a:t>Identiﬁed staff</a:t>
            </a:r>
            <a:endParaRPr lang="en-AU" sz="2400" dirty="0">
              <a:solidFill>
                <a:srgbClr val="FBB800"/>
              </a:solidFill>
              <a:latin typeface="f11generic"/>
            </a:endParaRPr>
          </a:p>
          <a:p>
            <a:pPr marL="457200" indent="-457200">
              <a:buFont typeface="+mj-lt"/>
              <a:buAutoNum type="arabicPeriod"/>
            </a:pPr>
            <a:endParaRPr lang="en-AU" sz="2400" b="0" i="0" dirty="0">
              <a:solidFill>
                <a:srgbClr val="000000"/>
              </a:solidFill>
              <a:effectLst/>
              <a:latin typeface="f3generic"/>
            </a:endParaRPr>
          </a:p>
          <a:p>
            <a:pPr marL="457200" indent="-457200">
              <a:buFont typeface="+mj-lt"/>
              <a:buAutoNum type="arabicPeriod"/>
            </a:pPr>
            <a:r>
              <a:rPr lang="en-AU" sz="2400" b="0" i="0" dirty="0">
                <a:solidFill>
                  <a:srgbClr val="000000"/>
                </a:solidFill>
                <a:effectLst/>
                <a:latin typeface="f3generic"/>
              </a:rPr>
              <a:t>Organisational standards to be used</a:t>
            </a:r>
            <a:endParaRPr lang="en-AU" sz="2400" dirty="0">
              <a:solidFill>
                <a:srgbClr val="FBB800"/>
              </a:solidFill>
              <a:latin typeface="f11generic"/>
            </a:endParaRPr>
          </a:p>
          <a:p>
            <a:pPr marL="457200" indent="-457200">
              <a:buFont typeface="+mj-lt"/>
              <a:buAutoNum type="arabicPeriod"/>
            </a:pPr>
            <a:endParaRPr lang="en-AU" sz="2400" b="0" i="0" dirty="0">
              <a:solidFill>
                <a:srgbClr val="000000"/>
              </a:solidFill>
              <a:effectLst/>
              <a:latin typeface="f7generic"/>
            </a:endParaRPr>
          </a:p>
          <a:p>
            <a:pPr marL="457200" indent="-457200">
              <a:buFont typeface="+mj-lt"/>
              <a:buAutoNum type="arabicPeriod"/>
            </a:pPr>
            <a:r>
              <a:rPr lang="en-AU" sz="2400" b="0" i="0" dirty="0">
                <a:solidFill>
                  <a:srgbClr val="000000"/>
                </a:solidFill>
                <a:effectLst/>
                <a:latin typeface="f7generic"/>
              </a:rPr>
              <a:t>Identiﬁed stakeholders</a:t>
            </a:r>
            <a:endParaRPr lang="en-AU" sz="2400" dirty="0"/>
          </a:p>
        </p:txBody>
      </p:sp>
      <p:sp>
        <p:nvSpPr>
          <p:cNvPr id="6" name="TextBox 5">
            <a:extLst>
              <a:ext uri="{FF2B5EF4-FFF2-40B4-BE49-F238E27FC236}">
                <a16:creationId xmlns:a16="http://schemas.microsoft.com/office/drawing/2014/main" id="{E3B515E4-8269-48BC-9F0E-726822C6C800}"/>
              </a:ext>
            </a:extLst>
          </p:cNvPr>
          <p:cNvSpPr txBox="1"/>
          <p:nvPr/>
        </p:nvSpPr>
        <p:spPr>
          <a:xfrm>
            <a:off x="644769" y="861773"/>
            <a:ext cx="6506308" cy="584775"/>
          </a:xfrm>
          <a:prstGeom prst="rect">
            <a:avLst/>
          </a:prstGeom>
          <a:noFill/>
        </p:spPr>
        <p:txBody>
          <a:bodyPr wrap="square" rtlCol="0">
            <a:spAutoFit/>
          </a:bodyPr>
          <a:lstStyle/>
          <a:p>
            <a:r>
              <a:rPr lang="en-AU" sz="3200" b="1" i="0" dirty="0">
                <a:solidFill>
                  <a:srgbClr val="000000"/>
                </a:solidFill>
                <a:effectLst/>
                <a:latin typeface="f2generic"/>
              </a:rPr>
              <a:t>Aspects of a communication plan</a:t>
            </a:r>
            <a:endParaRPr lang="en-US" sz="3200" b="1" dirty="0"/>
          </a:p>
        </p:txBody>
      </p:sp>
    </p:spTree>
    <p:extLst>
      <p:ext uri="{BB962C8B-B14F-4D97-AF65-F5344CB8AC3E}">
        <p14:creationId xmlns:p14="http://schemas.microsoft.com/office/powerpoint/2010/main" val="3588791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2ADEF8-8AE1-E64C-9E7B-C4991AAA131A}"/>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p>
        </p:txBody>
      </p:sp>
      <p:pic>
        <p:nvPicPr>
          <p:cNvPr id="4" name="Picture 3">
            <a:extLst>
              <a:ext uri="{FF2B5EF4-FFF2-40B4-BE49-F238E27FC236}">
                <a16:creationId xmlns:a16="http://schemas.microsoft.com/office/drawing/2014/main" id="{129AD851-A714-FB4D-95C5-BD1D77DE2EC0}"/>
              </a:ext>
            </a:extLst>
          </p:cNvPr>
          <p:cNvPicPr>
            <a:picLocks noChangeAspect="1"/>
          </p:cNvPicPr>
          <p:nvPr/>
        </p:nvPicPr>
        <p:blipFill>
          <a:blip r:embed="rId4"/>
          <a:stretch>
            <a:fillRect/>
          </a:stretch>
        </p:blipFill>
        <p:spPr>
          <a:xfrm>
            <a:off x="0" y="0"/>
            <a:ext cx="9144000" cy="6858000"/>
          </a:xfrm>
          <a:prstGeom prst="rect">
            <a:avLst/>
          </a:prstGeom>
        </p:spPr>
      </p:pic>
      <p:sp>
        <p:nvSpPr>
          <p:cNvPr id="3" name="TextBox 2">
            <a:extLst>
              <a:ext uri="{FF2B5EF4-FFF2-40B4-BE49-F238E27FC236}">
                <a16:creationId xmlns:a16="http://schemas.microsoft.com/office/drawing/2014/main" id="{E806E34D-44FE-4D57-ABCF-C565E8F727BD}"/>
              </a:ext>
            </a:extLst>
          </p:cNvPr>
          <p:cNvSpPr txBox="1"/>
          <p:nvPr/>
        </p:nvSpPr>
        <p:spPr>
          <a:xfrm>
            <a:off x="644769" y="1720840"/>
            <a:ext cx="7514493" cy="3108543"/>
          </a:xfrm>
          <a:prstGeom prst="rect">
            <a:avLst/>
          </a:prstGeom>
          <a:noFill/>
        </p:spPr>
        <p:txBody>
          <a:bodyPr wrap="square">
            <a:spAutoFit/>
          </a:bodyPr>
          <a:lstStyle/>
          <a:p>
            <a:r>
              <a:rPr lang="en-US" sz="2800" b="0" i="0" dirty="0">
                <a:solidFill>
                  <a:srgbClr val="000000"/>
                </a:solidFill>
                <a:effectLst/>
                <a:latin typeface="f3generic"/>
              </a:rPr>
              <a:t>(Strengths, Weaknesses, Opportunities, Threats)</a:t>
            </a:r>
          </a:p>
          <a:p>
            <a:endParaRPr lang="en-US" sz="2800" dirty="0">
              <a:solidFill>
                <a:srgbClr val="000000"/>
              </a:solidFill>
              <a:latin typeface="f3generic"/>
            </a:endParaRPr>
          </a:p>
          <a:p>
            <a:pPr marL="342900" indent="-342900">
              <a:buFont typeface="Arial" panose="020B0604020202020204" pitchFamily="34" charset="0"/>
              <a:buChar char="•"/>
            </a:pPr>
            <a:r>
              <a:rPr lang="en-US" sz="2800" b="0" i="0" dirty="0">
                <a:solidFill>
                  <a:srgbClr val="000000"/>
                </a:solidFill>
                <a:effectLst/>
                <a:latin typeface="f3generic"/>
              </a:rPr>
              <a:t>a useful tool that is used to understand the organisation’s communication strengths and weaknesses. It also allows you to identify the opportunities and threats that the organisation faces</a:t>
            </a:r>
            <a:endParaRPr lang="en-AU" sz="2800" dirty="0"/>
          </a:p>
        </p:txBody>
      </p:sp>
      <p:sp>
        <p:nvSpPr>
          <p:cNvPr id="6" name="TextBox 5">
            <a:extLst>
              <a:ext uri="{FF2B5EF4-FFF2-40B4-BE49-F238E27FC236}">
                <a16:creationId xmlns:a16="http://schemas.microsoft.com/office/drawing/2014/main" id="{E3B515E4-8269-48BC-9F0E-726822C6C800}"/>
              </a:ext>
            </a:extLst>
          </p:cNvPr>
          <p:cNvSpPr txBox="1"/>
          <p:nvPr/>
        </p:nvSpPr>
        <p:spPr>
          <a:xfrm>
            <a:off x="644769" y="861773"/>
            <a:ext cx="6506308" cy="584775"/>
          </a:xfrm>
          <a:prstGeom prst="rect">
            <a:avLst/>
          </a:prstGeom>
          <a:noFill/>
        </p:spPr>
        <p:txBody>
          <a:bodyPr wrap="square" rtlCol="0">
            <a:spAutoFit/>
          </a:bodyPr>
          <a:lstStyle/>
          <a:p>
            <a:r>
              <a:rPr lang="en-AU" sz="3200" b="1" i="0" dirty="0">
                <a:solidFill>
                  <a:srgbClr val="000000"/>
                </a:solidFill>
                <a:effectLst/>
                <a:latin typeface="f2generic"/>
              </a:rPr>
              <a:t>SWOT analysis</a:t>
            </a:r>
            <a:endParaRPr lang="en-US" sz="3200" b="1" dirty="0"/>
          </a:p>
        </p:txBody>
      </p:sp>
    </p:spTree>
    <p:extLst>
      <p:ext uri="{BB962C8B-B14F-4D97-AF65-F5344CB8AC3E}">
        <p14:creationId xmlns:p14="http://schemas.microsoft.com/office/powerpoint/2010/main" val="2407709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2ADEF8-8AE1-E64C-9E7B-C4991AAA131A}"/>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p>
        </p:txBody>
      </p:sp>
      <p:pic>
        <p:nvPicPr>
          <p:cNvPr id="4" name="Picture 3">
            <a:extLst>
              <a:ext uri="{FF2B5EF4-FFF2-40B4-BE49-F238E27FC236}">
                <a16:creationId xmlns:a16="http://schemas.microsoft.com/office/drawing/2014/main" id="{129AD851-A714-FB4D-95C5-BD1D77DE2EC0}"/>
              </a:ext>
            </a:extLst>
          </p:cNvPr>
          <p:cNvPicPr>
            <a:picLocks noChangeAspect="1"/>
          </p:cNvPicPr>
          <p:nvPr/>
        </p:nvPicPr>
        <p:blipFill>
          <a:blip r:embed="rId4"/>
          <a:stretch>
            <a:fillRect/>
          </a:stretch>
        </p:blipFill>
        <p:spPr>
          <a:xfrm>
            <a:off x="0" y="0"/>
            <a:ext cx="9144000" cy="6858000"/>
          </a:xfrm>
          <a:prstGeom prst="rect">
            <a:avLst/>
          </a:prstGeom>
        </p:spPr>
      </p:pic>
      <p:sp>
        <p:nvSpPr>
          <p:cNvPr id="6" name="TextBox 5">
            <a:extLst>
              <a:ext uri="{FF2B5EF4-FFF2-40B4-BE49-F238E27FC236}">
                <a16:creationId xmlns:a16="http://schemas.microsoft.com/office/drawing/2014/main" id="{E3B515E4-8269-48BC-9F0E-726822C6C800}"/>
              </a:ext>
            </a:extLst>
          </p:cNvPr>
          <p:cNvSpPr txBox="1"/>
          <p:nvPr/>
        </p:nvSpPr>
        <p:spPr>
          <a:xfrm>
            <a:off x="644769" y="1181100"/>
            <a:ext cx="7854462" cy="584775"/>
          </a:xfrm>
          <a:prstGeom prst="rect">
            <a:avLst/>
          </a:prstGeom>
          <a:noFill/>
        </p:spPr>
        <p:txBody>
          <a:bodyPr wrap="square" rtlCol="0">
            <a:spAutoFit/>
          </a:bodyPr>
          <a:lstStyle/>
          <a:p>
            <a:r>
              <a:rPr lang="en-AU" sz="3200" b="1" i="0" dirty="0">
                <a:solidFill>
                  <a:srgbClr val="000000"/>
                </a:solidFill>
                <a:effectLst/>
                <a:latin typeface="f2generic"/>
              </a:rPr>
              <a:t>What to include in a communication plan</a:t>
            </a:r>
            <a:endParaRPr lang="en-US" sz="3200" b="1" dirty="0"/>
          </a:p>
        </p:txBody>
      </p:sp>
      <p:sp>
        <p:nvSpPr>
          <p:cNvPr id="5" name="TextBox 4">
            <a:extLst>
              <a:ext uri="{FF2B5EF4-FFF2-40B4-BE49-F238E27FC236}">
                <a16:creationId xmlns:a16="http://schemas.microsoft.com/office/drawing/2014/main" id="{FCBCE220-A70A-410D-897A-2EA495094D0C}"/>
              </a:ext>
            </a:extLst>
          </p:cNvPr>
          <p:cNvSpPr txBox="1"/>
          <p:nvPr/>
        </p:nvSpPr>
        <p:spPr>
          <a:xfrm>
            <a:off x="644769" y="2305869"/>
            <a:ext cx="7514493" cy="3108543"/>
          </a:xfrm>
          <a:prstGeom prst="rect">
            <a:avLst/>
          </a:prstGeom>
          <a:noFill/>
        </p:spPr>
        <p:txBody>
          <a:bodyPr wrap="square">
            <a:spAutoFit/>
          </a:bodyPr>
          <a:lstStyle/>
          <a:p>
            <a:pPr marL="514350" indent="-514350">
              <a:buFont typeface="+mj-lt"/>
              <a:buAutoNum type="arabicPeriod"/>
            </a:pPr>
            <a:r>
              <a:rPr lang="en-US" sz="2800" dirty="0">
                <a:solidFill>
                  <a:srgbClr val="000000"/>
                </a:solidFill>
                <a:latin typeface="f3generic"/>
              </a:rPr>
              <a:t>Methods</a:t>
            </a:r>
          </a:p>
          <a:p>
            <a:pPr marL="514350" indent="-514350">
              <a:buFont typeface="+mj-lt"/>
              <a:buAutoNum type="arabicPeriod"/>
            </a:pPr>
            <a:endParaRPr lang="en-US" sz="2800" dirty="0">
              <a:solidFill>
                <a:srgbClr val="000000"/>
              </a:solidFill>
              <a:latin typeface="f3generic"/>
            </a:endParaRPr>
          </a:p>
          <a:p>
            <a:pPr marL="514350" indent="-514350">
              <a:buFont typeface="+mj-lt"/>
              <a:buAutoNum type="arabicPeriod"/>
            </a:pPr>
            <a:r>
              <a:rPr lang="en-US" sz="2800" dirty="0">
                <a:solidFill>
                  <a:srgbClr val="000000"/>
                </a:solidFill>
                <a:latin typeface="f3generic"/>
              </a:rPr>
              <a:t>Responsibility</a:t>
            </a:r>
          </a:p>
          <a:p>
            <a:pPr marL="514350" indent="-514350">
              <a:buFont typeface="+mj-lt"/>
              <a:buAutoNum type="arabicPeriod"/>
            </a:pPr>
            <a:endParaRPr lang="en-US" sz="2800" dirty="0">
              <a:solidFill>
                <a:srgbClr val="000000"/>
              </a:solidFill>
              <a:latin typeface="f3generic"/>
            </a:endParaRPr>
          </a:p>
          <a:p>
            <a:pPr marL="514350" indent="-514350">
              <a:buFont typeface="+mj-lt"/>
              <a:buAutoNum type="arabicPeriod"/>
            </a:pPr>
            <a:r>
              <a:rPr lang="en-US" sz="2800" dirty="0">
                <a:solidFill>
                  <a:srgbClr val="000000"/>
                </a:solidFill>
                <a:latin typeface="f3generic"/>
              </a:rPr>
              <a:t>Monitoring</a:t>
            </a:r>
          </a:p>
          <a:p>
            <a:pPr marL="514350" indent="-514350">
              <a:buFont typeface="+mj-lt"/>
              <a:buAutoNum type="arabicPeriod"/>
            </a:pPr>
            <a:endParaRPr lang="en-US" sz="2800" dirty="0">
              <a:solidFill>
                <a:srgbClr val="000000"/>
              </a:solidFill>
              <a:latin typeface="f3generic"/>
            </a:endParaRPr>
          </a:p>
          <a:p>
            <a:pPr marL="514350" indent="-514350">
              <a:buFont typeface="+mj-lt"/>
              <a:buAutoNum type="arabicPeriod"/>
            </a:pPr>
            <a:r>
              <a:rPr lang="en-US" sz="2800" dirty="0">
                <a:solidFill>
                  <a:srgbClr val="000000"/>
                </a:solidFill>
                <a:latin typeface="f3generic"/>
              </a:rPr>
              <a:t>Law and ethics</a:t>
            </a:r>
          </a:p>
        </p:txBody>
      </p:sp>
    </p:spTree>
    <p:extLst>
      <p:ext uri="{BB962C8B-B14F-4D97-AF65-F5344CB8AC3E}">
        <p14:creationId xmlns:p14="http://schemas.microsoft.com/office/powerpoint/2010/main" val="433244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2ADEF8-8AE1-E64C-9E7B-C4991AAA131A}"/>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p>
        </p:txBody>
      </p:sp>
      <p:pic>
        <p:nvPicPr>
          <p:cNvPr id="4" name="Picture 3">
            <a:extLst>
              <a:ext uri="{FF2B5EF4-FFF2-40B4-BE49-F238E27FC236}">
                <a16:creationId xmlns:a16="http://schemas.microsoft.com/office/drawing/2014/main" id="{129AD851-A714-FB4D-95C5-BD1D77DE2EC0}"/>
              </a:ext>
            </a:extLst>
          </p:cNvPr>
          <p:cNvPicPr>
            <a:picLocks noChangeAspect="1"/>
          </p:cNvPicPr>
          <p:nvPr/>
        </p:nvPicPr>
        <p:blipFill>
          <a:blip r:embed="rId4"/>
          <a:stretch>
            <a:fillRect/>
          </a:stretch>
        </p:blipFill>
        <p:spPr>
          <a:xfrm>
            <a:off x="0" y="0"/>
            <a:ext cx="9144000" cy="6858000"/>
          </a:xfrm>
          <a:prstGeom prst="rect">
            <a:avLst/>
          </a:prstGeom>
        </p:spPr>
      </p:pic>
      <p:sp>
        <p:nvSpPr>
          <p:cNvPr id="6" name="TextBox 5">
            <a:extLst>
              <a:ext uri="{FF2B5EF4-FFF2-40B4-BE49-F238E27FC236}">
                <a16:creationId xmlns:a16="http://schemas.microsoft.com/office/drawing/2014/main" id="{E3B515E4-8269-48BC-9F0E-726822C6C800}"/>
              </a:ext>
            </a:extLst>
          </p:cNvPr>
          <p:cNvSpPr txBox="1"/>
          <p:nvPr/>
        </p:nvSpPr>
        <p:spPr>
          <a:xfrm>
            <a:off x="644769" y="861773"/>
            <a:ext cx="6506308" cy="584775"/>
          </a:xfrm>
          <a:prstGeom prst="rect">
            <a:avLst/>
          </a:prstGeom>
          <a:noFill/>
        </p:spPr>
        <p:txBody>
          <a:bodyPr wrap="square" rtlCol="0">
            <a:spAutoFit/>
          </a:bodyPr>
          <a:lstStyle/>
          <a:p>
            <a:r>
              <a:rPr lang="en-AU" sz="3200" b="1" i="0" dirty="0">
                <a:solidFill>
                  <a:srgbClr val="000000"/>
                </a:solidFill>
                <a:effectLst/>
                <a:latin typeface="f2generic"/>
              </a:rPr>
              <a:t>Methods</a:t>
            </a:r>
            <a:endParaRPr lang="en-US" sz="3200" b="1" dirty="0"/>
          </a:p>
        </p:txBody>
      </p:sp>
      <p:sp>
        <p:nvSpPr>
          <p:cNvPr id="5" name="TextBox 4">
            <a:extLst>
              <a:ext uri="{FF2B5EF4-FFF2-40B4-BE49-F238E27FC236}">
                <a16:creationId xmlns:a16="http://schemas.microsoft.com/office/drawing/2014/main" id="{ACAF11D0-98EE-4CAF-8FEC-B023CDBBA8B9}"/>
              </a:ext>
            </a:extLst>
          </p:cNvPr>
          <p:cNvSpPr txBox="1"/>
          <p:nvPr/>
        </p:nvSpPr>
        <p:spPr>
          <a:xfrm>
            <a:off x="644769" y="2090172"/>
            <a:ext cx="7197969" cy="3970318"/>
          </a:xfrm>
          <a:prstGeom prst="rect">
            <a:avLst/>
          </a:prstGeom>
          <a:noFill/>
        </p:spPr>
        <p:txBody>
          <a:bodyPr wrap="square">
            <a:spAutoFit/>
          </a:bodyPr>
          <a:lstStyle/>
          <a:p>
            <a:pPr marL="457200" indent="-457200">
              <a:buFont typeface="Arial" panose="020B0604020202020204" pitchFamily="34" charset="0"/>
              <a:buChar char="•"/>
            </a:pPr>
            <a:r>
              <a:rPr lang="en-US" sz="2800" b="0" i="0" dirty="0">
                <a:solidFill>
                  <a:srgbClr val="000000"/>
                </a:solidFill>
                <a:effectLst/>
                <a:latin typeface="f7generic"/>
              </a:rPr>
              <a:t>for disseminating information include emails, SMS/text messaging, newsletters, formal reports, brochures, leaﬂets, posters, face-to-face contact, </a:t>
            </a:r>
            <a:r>
              <a:rPr lang="en-US" sz="2800" b="0" i="0" dirty="0">
                <a:solidFill>
                  <a:srgbClr val="000000"/>
                </a:solidFill>
                <a:effectLst/>
                <a:latin typeface="f3generic"/>
              </a:rPr>
              <a:t>telephone calls, web pages and electronic devices. </a:t>
            </a:r>
          </a:p>
          <a:p>
            <a:pPr marL="457200" indent="-457200">
              <a:buFont typeface="Arial" panose="020B0604020202020204" pitchFamily="34" charset="0"/>
              <a:buChar char="•"/>
            </a:pPr>
            <a:endParaRPr lang="en-US" sz="2800" dirty="0">
              <a:solidFill>
                <a:srgbClr val="000000"/>
              </a:solidFill>
              <a:latin typeface="f3generic"/>
            </a:endParaRPr>
          </a:p>
          <a:p>
            <a:pPr marL="457200" indent="-457200">
              <a:buFont typeface="Arial" panose="020B0604020202020204" pitchFamily="34" charset="0"/>
              <a:buChar char="•"/>
            </a:pPr>
            <a:r>
              <a:rPr lang="en-US" sz="2800" b="0" i="0" dirty="0">
                <a:solidFill>
                  <a:srgbClr val="000000"/>
                </a:solidFill>
                <a:effectLst/>
                <a:latin typeface="f3generic"/>
              </a:rPr>
              <a:t>The plan should include communication strategies that continually promote the organisation and its achievements.</a:t>
            </a:r>
          </a:p>
        </p:txBody>
      </p:sp>
    </p:spTree>
    <p:extLst>
      <p:ext uri="{BB962C8B-B14F-4D97-AF65-F5344CB8AC3E}">
        <p14:creationId xmlns:p14="http://schemas.microsoft.com/office/powerpoint/2010/main" val="420122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2ADEF8-8AE1-E64C-9E7B-C4991AAA131A}"/>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p>
        </p:txBody>
      </p:sp>
      <p:pic>
        <p:nvPicPr>
          <p:cNvPr id="4" name="Picture 3">
            <a:extLst>
              <a:ext uri="{FF2B5EF4-FFF2-40B4-BE49-F238E27FC236}">
                <a16:creationId xmlns:a16="http://schemas.microsoft.com/office/drawing/2014/main" id="{129AD851-A714-FB4D-95C5-BD1D77DE2EC0}"/>
              </a:ext>
            </a:extLst>
          </p:cNvPr>
          <p:cNvPicPr>
            <a:picLocks noChangeAspect="1"/>
          </p:cNvPicPr>
          <p:nvPr/>
        </p:nvPicPr>
        <p:blipFill>
          <a:blip r:embed="rId4"/>
          <a:stretch>
            <a:fillRect/>
          </a:stretch>
        </p:blipFill>
        <p:spPr>
          <a:xfrm>
            <a:off x="0" y="0"/>
            <a:ext cx="9144000" cy="6858000"/>
          </a:xfrm>
          <a:prstGeom prst="rect">
            <a:avLst/>
          </a:prstGeom>
        </p:spPr>
      </p:pic>
      <p:sp>
        <p:nvSpPr>
          <p:cNvPr id="3" name="TextBox 2">
            <a:extLst>
              <a:ext uri="{FF2B5EF4-FFF2-40B4-BE49-F238E27FC236}">
                <a16:creationId xmlns:a16="http://schemas.microsoft.com/office/drawing/2014/main" id="{E806E34D-44FE-4D57-ABCF-C565E8F727BD}"/>
              </a:ext>
            </a:extLst>
          </p:cNvPr>
          <p:cNvSpPr txBox="1"/>
          <p:nvPr/>
        </p:nvSpPr>
        <p:spPr>
          <a:xfrm>
            <a:off x="644769" y="1720840"/>
            <a:ext cx="7197969" cy="3970318"/>
          </a:xfrm>
          <a:prstGeom prst="rect">
            <a:avLst/>
          </a:prstGeom>
          <a:noFill/>
        </p:spPr>
        <p:txBody>
          <a:bodyPr wrap="square">
            <a:spAutoFit/>
          </a:bodyPr>
          <a:lstStyle/>
          <a:p>
            <a:pPr marL="342900" indent="-342900">
              <a:buFont typeface="Arial" panose="020B0604020202020204" pitchFamily="34" charset="0"/>
              <a:buChar char="•"/>
            </a:pPr>
            <a:r>
              <a:rPr lang="en-US" sz="2800" b="0" i="0" dirty="0">
                <a:solidFill>
                  <a:srgbClr val="000000"/>
                </a:solidFill>
                <a:effectLst/>
                <a:latin typeface="f3generic"/>
              </a:rPr>
              <a:t>for disseminating information should be noted. Such tasks could be </a:t>
            </a:r>
            <a:r>
              <a:rPr lang="en-US" sz="2800" b="0" i="0" dirty="0">
                <a:solidFill>
                  <a:srgbClr val="000000"/>
                </a:solidFill>
                <a:effectLst/>
                <a:latin typeface="f7generic"/>
              </a:rPr>
              <a:t>carried out by managers, team leaders or the communication ofﬁcer. </a:t>
            </a:r>
          </a:p>
          <a:p>
            <a:pPr marL="342900" indent="-342900">
              <a:buFont typeface="Arial" panose="020B0604020202020204" pitchFamily="34" charset="0"/>
              <a:buChar char="•"/>
            </a:pPr>
            <a:endParaRPr lang="en-US" sz="2800" dirty="0">
              <a:solidFill>
                <a:srgbClr val="000000"/>
              </a:solidFill>
              <a:latin typeface="f7generic"/>
            </a:endParaRPr>
          </a:p>
          <a:p>
            <a:pPr marL="342900" indent="-342900">
              <a:buFont typeface="Arial" panose="020B0604020202020204" pitchFamily="34" charset="0"/>
              <a:buChar char="•"/>
            </a:pPr>
            <a:r>
              <a:rPr lang="en-US" sz="2800" b="0" i="0" dirty="0">
                <a:solidFill>
                  <a:srgbClr val="000000"/>
                </a:solidFill>
                <a:effectLst/>
                <a:latin typeface="f7generic"/>
              </a:rPr>
              <a:t>Strategies </a:t>
            </a:r>
            <a:r>
              <a:rPr lang="en-US" sz="2800" b="0" i="0" dirty="0">
                <a:solidFill>
                  <a:srgbClr val="000000"/>
                </a:solidFill>
                <a:effectLst/>
                <a:latin typeface="f3generic"/>
              </a:rPr>
              <a:t>and resources for communicating with people who have English as an additional language or use assistive technologies need to be articulated.</a:t>
            </a:r>
          </a:p>
        </p:txBody>
      </p:sp>
      <p:sp>
        <p:nvSpPr>
          <p:cNvPr id="6" name="TextBox 5">
            <a:extLst>
              <a:ext uri="{FF2B5EF4-FFF2-40B4-BE49-F238E27FC236}">
                <a16:creationId xmlns:a16="http://schemas.microsoft.com/office/drawing/2014/main" id="{E3B515E4-8269-48BC-9F0E-726822C6C800}"/>
              </a:ext>
            </a:extLst>
          </p:cNvPr>
          <p:cNvSpPr txBox="1"/>
          <p:nvPr/>
        </p:nvSpPr>
        <p:spPr>
          <a:xfrm>
            <a:off x="644769" y="861773"/>
            <a:ext cx="6506308" cy="584775"/>
          </a:xfrm>
          <a:prstGeom prst="rect">
            <a:avLst/>
          </a:prstGeom>
          <a:noFill/>
        </p:spPr>
        <p:txBody>
          <a:bodyPr wrap="square" rtlCol="0">
            <a:spAutoFit/>
          </a:bodyPr>
          <a:lstStyle/>
          <a:p>
            <a:r>
              <a:rPr lang="en-AU" sz="3200" b="1" i="0" dirty="0">
                <a:solidFill>
                  <a:srgbClr val="000000"/>
                </a:solidFill>
                <a:effectLst/>
                <a:latin typeface="f2generic"/>
              </a:rPr>
              <a:t>Responsibility</a:t>
            </a:r>
            <a:endParaRPr lang="en-US" sz="3200" b="1" dirty="0"/>
          </a:p>
        </p:txBody>
      </p:sp>
    </p:spTree>
    <p:extLst>
      <p:ext uri="{BB962C8B-B14F-4D97-AF65-F5344CB8AC3E}">
        <p14:creationId xmlns:p14="http://schemas.microsoft.com/office/powerpoint/2010/main" val="3792862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2ADEF8-8AE1-E64C-9E7B-C4991AAA131A}"/>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p>
        </p:txBody>
      </p:sp>
      <p:pic>
        <p:nvPicPr>
          <p:cNvPr id="4" name="Picture 3">
            <a:extLst>
              <a:ext uri="{FF2B5EF4-FFF2-40B4-BE49-F238E27FC236}">
                <a16:creationId xmlns:a16="http://schemas.microsoft.com/office/drawing/2014/main" id="{129AD851-A714-FB4D-95C5-BD1D77DE2EC0}"/>
              </a:ext>
            </a:extLst>
          </p:cNvPr>
          <p:cNvPicPr>
            <a:picLocks noChangeAspect="1"/>
          </p:cNvPicPr>
          <p:nvPr/>
        </p:nvPicPr>
        <p:blipFill>
          <a:blip r:embed="rId4"/>
          <a:stretch>
            <a:fillRect/>
          </a:stretch>
        </p:blipFill>
        <p:spPr>
          <a:xfrm>
            <a:off x="0" y="0"/>
            <a:ext cx="9144000" cy="6858000"/>
          </a:xfrm>
          <a:prstGeom prst="rect">
            <a:avLst/>
          </a:prstGeom>
        </p:spPr>
      </p:pic>
      <p:sp>
        <p:nvSpPr>
          <p:cNvPr id="6" name="TextBox 5">
            <a:extLst>
              <a:ext uri="{FF2B5EF4-FFF2-40B4-BE49-F238E27FC236}">
                <a16:creationId xmlns:a16="http://schemas.microsoft.com/office/drawing/2014/main" id="{E3B515E4-8269-48BC-9F0E-726822C6C800}"/>
              </a:ext>
            </a:extLst>
          </p:cNvPr>
          <p:cNvSpPr txBox="1"/>
          <p:nvPr/>
        </p:nvSpPr>
        <p:spPr>
          <a:xfrm>
            <a:off x="644769" y="861773"/>
            <a:ext cx="7854462" cy="584775"/>
          </a:xfrm>
          <a:prstGeom prst="rect">
            <a:avLst/>
          </a:prstGeom>
          <a:noFill/>
        </p:spPr>
        <p:txBody>
          <a:bodyPr wrap="square" rtlCol="0">
            <a:spAutoFit/>
          </a:bodyPr>
          <a:lstStyle/>
          <a:p>
            <a:r>
              <a:rPr lang="en-AU" sz="3200" b="1" i="0" dirty="0">
                <a:solidFill>
                  <a:srgbClr val="000000"/>
                </a:solidFill>
                <a:effectLst/>
                <a:latin typeface="f2generic"/>
              </a:rPr>
              <a:t>Monitoring</a:t>
            </a:r>
            <a:endParaRPr lang="en-US" sz="3200" b="1" dirty="0"/>
          </a:p>
        </p:txBody>
      </p:sp>
      <p:sp>
        <p:nvSpPr>
          <p:cNvPr id="7" name="TextBox 6">
            <a:extLst>
              <a:ext uri="{FF2B5EF4-FFF2-40B4-BE49-F238E27FC236}">
                <a16:creationId xmlns:a16="http://schemas.microsoft.com/office/drawing/2014/main" id="{AF3470DE-04CF-42A9-AE16-D96BA3E0D416}"/>
              </a:ext>
            </a:extLst>
          </p:cNvPr>
          <p:cNvSpPr txBox="1"/>
          <p:nvPr/>
        </p:nvSpPr>
        <p:spPr>
          <a:xfrm>
            <a:off x="644769" y="1618181"/>
            <a:ext cx="7854462" cy="3539430"/>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000000"/>
                </a:solidFill>
                <a:latin typeface="f3generic"/>
              </a:rPr>
              <a:t>t</a:t>
            </a:r>
            <a:r>
              <a:rPr lang="en-US" sz="3200" b="0" i="0" dirty="0">
                <a:solidFill>
                  <a:srgbClr val="000000"/>
                </a:solidFill>
                <a:effectLst/>
                <a:latin typeface="f3generic"/>
              </a:rPr>
              <a:t>he communication plan should outline the cycle of development, implementation, evaluation and review to ensure the strategies remain effective and meet the needs of the organisation and the individuals who work within it. </a:t>
            </a:r>
          </a:p>
          <a:p>
            <a:endParaRPr lang="en-US" sz="3200" dirty="0">
              <a:solidFill>
                <a:srgbClr val="000000"/>
              </a:solidFill>
              <a:latin typeface="f3generic"/>
            </a:endParaRPr>
          </a:p>
        </p:txBody>
      </p:sp>
    </p:spTree>
    <p:extLst>
      <p:ext uri="{BB962C8B-B14F-4D97-AF65-F5344CB8AC3E}">
        <p14:creationId xmlns:p14="http://schemas.microsoft.com/office/powerpoint/2010/main" val="2419994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p:txBody>
          <a:bodyPr>
            <a:normAutofit/>
          </a:bodyPr>
          <a:lstStyle/>
          <a:p>
            <a:endParaRPr lang="en-US" sz="5400" b="1" dirty="0">
              <a:solidFill>
                <a:srgbClr val="FFFFFF"/>
              </a:solidFill>
            </a:endParaRPr>
          </a:p>
        </p:txBody>
      </p:sp>
      <p:pic>
        <p:nvPicPr>
          <p:cNvPr id="8" name="Picture 7">
            <a:extLst>
              <a:ext uri="{FF2B5EF4-FFF2-40B4-BE49-F238E27FC236}">
                <a16:creationId xmlns:a16="http://schemas.microsoft.com/office/drawing/2014/main" id="{F4345C8D-3C51-5541-989F-90FC2DA54AEA}"/>
              </a:ext>
            </a:extLst>
          </p:cNvPr>
          <p:cNvPicPr>
            <a:picLocks noChangeAspect="1"/>
          </p:cNvPicPr>
          <p:nvPr/>
        </p:nvPicPr>
        <p:blipFill>
          <a:blip r:embed="rId3"/>
          <a:stretch>
            <a:fillRect/>
          </a:stretch>
        </p:blipFill>
        <p:spPr>
          <a:xfrm>
            <a:off x="0" y="0"/>
            <a:ext cx="9144000" cy="6858000"/>
          </a:xfrm>
          <a:prstGeom prst="rect">
            <a:avLst/>
          </a:prstGeom>
        </p:spPr>
      </p:pic>
      <p:sp>
        <p:nvSpPr>
          <p:cNvPr id="3" name="Subtitle 2"/>
          <p:cNvSpPr>
            <a:spLocks noGrp="1"/>
          </p:cNvSpPr>
          <p:nvPr>
            <p:ph type="subTitle" idx="1"/>
          </p:nvPr>
        </p:nvSpPr>
        <p:spPr>
          <a:xfrm>
            <a:off x="1371600" y="2865437"/>
            <a:ext cx="6400800" cy="1752600"/>
          </a:xfrm>
        </p:spPr>
        <p:txBody>
          <a:bodyPr/>
          <a:lstStyle/>
          <a:p>
            <a:endParaRPr lang="en-US" dirty="0">
              <a:solidFill>
                <a:schemeClr val="bg1"/>
              </a:solidFill>
            </a:endParaRPr>
          </a:p>
        </p:txBody>
      </p:sp>
      <p:pic>
        <p:nvPicPr>
          <p:cNvPr id="6" name="Picture 5">
            <a:extLst>
              <a:ext uri="{FF2B5EF4-FFF2-40B4-BE49-F238E27FC236}">
                <a16:creationId xmlns:a16="http://schemas.microsoft.com/office/drawing/2014/main" id="{AF04F99E-5E02-5849-A7EB-3AC8C99803D1}"/>
              </a:ext>
            </a:extLst>
          </p:cNvPr>
          <p:cNvPicPr>
            <a:picLocks noChangeAspect="1"/>
          </p:cNvPicPr>
          <p:nvPr/>
        </p:nvPicPr>
        <p:blipFill>
          <a:blip r:embed="rId4"/>
          <a:stretch>
            <a:fillRect/>
          </a:stretch>
        </p:blipFill>
        <p:spPr>
          <a:xfrm>
            <a:off x="0" y="0"/>
            <a:ext cx="9144000" cy="6858000"/>
          </a:xfrm>
          <a:prstGeom prst="rect">
            <a:avLst/>
          </a:prstGeom>
        </p:spPr>
      </p:pic>
      <p:sp>
        <p:nvSpPr>
          <p:cNvPr id="4" name="TextBox 3">
            <a:extLst>
              <a:ext uri="{FF2B5EF4-FFF2-40B4-BE49-F238E27FC236}">
                <a16:creationId xmlns:a16="http://schemas.microsoft.com/office/drawing/2014/main" id="{91BB47AB-74D3-473B-B1B8-B815A9B7079F}"/>
              </a:ext>
            </a:extLst>
          </p:cNvPr>
          <p:cNvSpPr txBox="1"/>
          <p:nvPr/>
        </p:nvSpPr>
        <p:spPr>
          <a:xfrm>
            <a:off x="1231392" y="1081420"/>
            <a:ext cx="4949952" cy="584775"/>
          </a:xfrm>
          <a:prstGeom prst="rect">
            <a:avLst/>
          </a:prstGeom>
          <a:noFill/>
        </p:spPr>
        <p:txBody>
          <a:bodyPr wrap="square" rtlCol="0">
            <a:spAutoFit/>
          </a:bodyPr>
          <a:lstStyle/>
          <a:p>
            <a:r>
              <a:rPr lang="en-US" sz="3200" b="1" dirty="0"/>
              <a:t>Content:</a:t>
            </a:r>
          </a:p>
        </p:txBody>
      </p:sp>
      <p:sp>
        <p:nvSpPr>
          <p:cNvPr id="10" name="TextBox 9">
            <a:extLst>
              <a:ext uri="{FF2B5EF4-FFF2-40B4-BE49-F238E27FC236}">
                <a16:creationId xmlns:a16="http://schemas.microsoft.com/office/drawing/2014/main" id="{418720DE-AC6E-4968-AE00-8C8D3790E3B8}"/>
              </a:ext>
            </a:extLst>
          </p:cNvPr>
          <p:cNvSpPr txBox="1"/>
          <p:nvPr/>
        </p:nvSpPr>
        <p:spPr>
          <a:xfrm>
            <a:off x="1231392" y="2316480"/>
            <a:ext cx="6754368" cy="4154984"/>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AU" sz="2800" b="0" i="0" u="none" strike="noStrike" baseline="0" dirty="0">
                <a:solidFill>
                  <a:srgbClr val="000000"/>
                </a:solidFill>
                <a:latin typeface="Calibri" panose="020F0502020204030204" pitchFamily="34" charset="0"/>
              </a:rPr>
              <a:t>Identify internal and external information needs 	</a:t>
            </a:r>
          </a:p>
          <a:p>
            <a:pPr marL="285750" indent="-285750">
              <a:spcBef>
                <a:spcPts val="600"/>
              </a:spcBef>
              <a:spcAft>
                <a:spcPts val="600"/>
              </a:spcAft>
              <a:buFont typeface="Arial" panose="020B0604020202020204" pitchFamily="34" charset="0"/>
              <a:buChar char="•"/>
            </a:pPr>
            <a:r>
              <a:rPr lang="en-US" sz="2800" b="0" i="0" u="none" strike="noStrike" baseline="0" dirty="0">
                <a:solidFill>
                  <a:srgbClr val="000000"/>
                </a:solidFill>
                <a:latin typeface="Calibri" panose="020F0502020204030204" pitchFamily="34" charset="0"/>
              </a:rPr>
              <a:t>Identify competing or conflicting interests 	</a:t>
            </a:r>
          </a:p>
          <a:p>
            <a:pPr marL="285750" indent="-285750">
              <a:spcBef>
                <a:spcPts val="600"/>
              </a:spcBef>
              <a:spcAft>
                <a:spcPts val="600"/>
              </a:spcAft>
              <a:buFont typeface="Arial" panose="020B0604020202020204" pitchFamily="34" charset="0"/>
              <a:buChar char="•"/>
            </a:pPr>
            <a:r>
              <a:rPr lang="en-US" sz="2800" b="0" i="0" u="none" strike="noStrike" baseline="0" dirty="0">
                <a:solidFill>
                  <a:srgbClr val="000000"/>
                </a:solidFill>
                <a:latin typeface="Calibri" panose="020F0502020204030204" pitchFamily="34" charset="0"/>
              </a:rPr>
              <a:t>Develop a range of communication strategies to meet organisation needs and goals </a:t>
            </a:r>
          </a:p>
          <a:p>
            <a:pPr marL="285750" indent="-285750">
              <a:spcBef>
                <a:spcPts val="600"/>
              </a:spcBef>
              <a:spcAft>
                <a:spcPts val="600"/>
              </a:spcAft>
              <a:buFont typeface="Arial" panose="020B0604020202020204" pitchFamily="34" charset="0"/>
              <a:buChar char="•"/>
            </a:pPr>
            <a:r>
              <a:rPr lang="en-AU" sz="2800" b="0" i="0" u="none" strike="noStrike" baseline="0" dirty="0">
                <a:solidFill>
                  <a:srgbClr val="000000"/>
                </a:solidFill>
                <a:latin typeface="Calibri" panose="020F0502020204030204" pitchFamily="34" charset="0"/>
              </a:rPr>
              <a:t>Develop a communication plan 	</a:t>
            </a:r>
          </a:p>
          <a:p>
            <a:pPr marL="285750" indent="-285750">
              <a:spcBef>
                <a:spcPts val="600"/>
              </a:spcBef>
              <a:spcAft>
                <a:spcPts val="600"/>
              </a:spcAft>
              <a:buFont typeface="Arial" panose="020B0604020202020204" pitchFamily="34" charset="0"/>
              <a:buChar char="•"/>
            </a:pPr>
            <a:endParaRPr lang="en-US" sz="2800" dirty="0"/>
          </a:p>
        </p:txBody>
      </p:sp>
    </p:spTree>
    <p:extLst>
      <p:ext uri="{BB962C8B-B14F-4D97-AF65-F5344CB8AC3E}">
        <p14:creationId xmlns:p14="http://schemas.microsoft.com/office/powerpoint/2010/main" val="2216715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2ADEF8-8AE1-E64C-9E7B-C4991AAA131A}"/>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p>
        </p:txBody>
      </p:sp>
      <p:pic>
        <p:nvPicPr>
          <p:cNvPr id="4" name="Picture 3">
            <a:extLst>
              <a:ext uri="{FF2B5EF4-FFF2-40B4-BE49-F238E27FC236}">
                <a16:creationId xmlns:a16="http://schemas.microsoft.com/office/drawing/2014/main" id="{129AD851-A714-FB4D-95C5-BD1D77DE2EC0}"/>
              </a:ext>
            </a:extLst>
          </p:cNvPr>
          <p:cNvPicPr>
            <a:picLocks noChangeAspect="1"/>
          </p:cNvPicPr>
          <p:nvPr/>
        </p:nvPicPr>
        <p:blipFill>
          <a:blip r:embed="rId4"/>
          <a:stretch>
            <a:fillRect/>
          </a:stretch>
        </p:blipFill>
        <p:spPr>
          <a:xfrm>
            <a:off x="0" y="0"/>
            <a:ext cx="9144000" cy="6858000"/>
          </a:xfrm>
          <a:prstGeom prst="rect">
            <a:avLst/>
          </a:prstGeom>
        </p:spPr>
      </p:pic>
      <p:sp>
        <p:nvSpPr>
          <p:cNvPr id="6" name="TextBox 5">
            <a:extLst>
              <a:ext uri="{FF2B5EF4-FFF2-40B4-BE49-F238E27FC236}">
                <a16:creationId xmlns:a16="http://schemas.microsoft.com/office/drawing/2014/main" id="{E3B515E4-8269-48BC-9F0E-726822C6C800}"/>
              </a:ext>
            </a:extLst>
          </p:cNvPr>
          <p:cNvSpPr txBox="1"/>
          <p:nvPr/>
        </p:nvSpPr>
        <p:spPr>
          <a:xfrm>
            <a:off x="644769" y="861773"/>
            <a:ext cx="7854462" cy="584775"/>
          </a:xfrm>
          <a:prstGeom prst="rect">
            <a:avLst/>
          </a:prstGeom>
          <a:noFill/>
        </p:spPr>
        <p:txBody>
          <a:bodyPr wrap="square" rtlCol="0">
            <a:spAutoFit/>
          </a:bodyPr>
          <a:lstStyle/>
          <a:p>
            <a:r>
              <a:rPr lang="en-AU" sz="3200" b="1" i="0" dirty="0">
                <a:solidFill>
                  <a:srgbClr val="000000"/>
                </a:solidFill>
                <a:effectLst/>
                <a:latin typeface="f2generic"/>
              </a:rPr>
              <a:t>Law and ethics</a:t>
            </a:r>
            <a:endParaRPr lang="en-US" sz="3200" b="1" dirty="0"/>
          </a:p>
        </p:txBody>
      </p:sp>
      <p:sp>
        <p:nvSpPr>
          <p:cNvPr id="7" name="TextBox 6">
            <a:extLst>
              <a:ext uri="{FF2B5EF4-FFF2-40B4-BE49-F238E27FC236}">
                <a16:creationId xmlns:a16="http://schemas.microsoft.com/office/drawing/2014/main" id="{615BAA81-A360-4811-B331-AF4AE1CDB8F4}"/>
              </a:ext>
            </a:extLst>
          </p:cNvPr>
          <p:cNvSpPr txBox="1"/>
          <p:nvPr/>
        </p:nvSpPr>
        <p:spPr>
          <a:xfrm>
            <a:off x="644769" y="1692176"/>
            <a:ext cx="7491046" cy="4005239"/>
          </a:xfrm>
          <a:prstGeom prst="rect">
            <a:avLst/>
          </a:prstGeom>
          <a:noFill/>
        </p:spPr>
        <p:txBody>
          <a:bodyPr wrap="square">
            <a:spAutoFit/>
          </a:bodyPr>
          <a:lstStyle/>
          <a:p>
            <a:r>
              <a:rPr lang="en-US" sz="3200" b="0" i="0" dirty="0">
                <a:solidFill>
                  <a:srgbClr val="000000"/>
                </a:solidFill>
                <a:effectLst/>
                <a:latin typeface="f3generic"/>
              </a:rPr>
              <a:t>The communication plan should take into account legislative and ethical requirements for equality and non-discrimination, as set out in:</a:t>
            </a:r>
          </a:p>
          <a:p>
            <a:pPr marL="457200" indent="-457200">
              <a:buFont typeface="Arial" panose="020B0604020202020204" pitchFamily="34" charset="0"/>
              <a:buChar char="•"/>
            </a:pPr>
            <a:r>
              <a:rPr lang="en-US" sz="3200" b="0" i="0" dirty="0">
                <a:solidFill>
                  <a:srgbClr val="000000"/>
                </a:solidFill>
                <a:effectLst/>
                <a:latin typeface="f6generic"/>
              </a:rPr>
              <a:t>Disability Discrimination Act 1992</a:t>
            </a:r>
            <a:r>
              <a:rPr lang="en-US" sz="3200" b="0" i="0" dirty="0">
                <a:solidFill>
                  <a:srgbClr val="000000"/>
                </a:solidFill>
                <a:effectLst/>
                <a:latin typeface="f3generic"/>
              </a:rPr>
              <a:t> (Cth), </a:t>
            </a:r>
          </a:p>
          <a:p>
            <a:pPr marL="457200" indent="-457200">
              <a:buFont typeface="Arial" panose="020B0604020202020204" pitchFamily="34" charset="0"/>
              <a:buChar char="•"/>
            </a:pPr>
            <a:r>
              <a:rPr lang="en-US" sz="3200" b="0" i="0" dirty="0">
                <a:solidFill>
                  <a:srgbClr val="000000"/>
                </a:solidFill>
                <a:effectLst/>
                <a:latin typeface="f6generic"/>
              </a:rPr>
              <a:t>Racial Discrimination Act 1975</a:t>
            </a:r>
            <a:r>
              <a:rPr lang="en-US" sz="3200" b="0" i="0" dirty="0">
                <a:solidFill>
                  <a:srgbClr val="000000"/>
                </a:solidFill>
                <a:effectLst/>
                <a:latin typeface="f3generic"/>
              </a:rPr>
              <a:t> (Cth), </a:t>
            </a:r>
          </a:p>
          <a:p>
            <a:pPr marL="457200" indent="-457200">
              <a:buFont typeface="Arial" panose="020B0604020202020204" pitchFamily="34" charset="0"/>
              <a:buChar char="•"/>
            </a:pPr>
            <a:r>
              <a:rPr lang="en-US" sz="3200" b="0" i="0" dirty="0">
                <a:solidFill>
                  <a:srgbClr val="000000"/>
                </a:solidFill>
                <a:effectLst/>
                <a:latin typeface="f6generic"/>
              </a:rPr>
              <a:t>Sex Discrimination Act 1984</a:t>
            </a:r>
            <a:r>
              <a:rPr lang="en-US" sz="3200" b="0" i="0" dirty="0">
                <a:solidFill>
                  <a:srgbClr val="000000"/>
                </a:solidFill>
                <a:effectLst/>
                <a:latin typeface="f3generic"/>
              </a:rPr>
              <a:t> (Cth) </a:t>
            </a:r>
          </a:p>
          <a:p>
            <a:pPr marL="457200" indent="-457200">
              <a:buFont typeface="Arial" panose="020B0604020202020204" pitchFamily="34" charset="0"/>
              <a:buChar char="•"/>
            </a:pPr>
            <a:r>
              <a:rPr lang="en-US" sz="3200" b="0" i="0" dirty="0">
                <a:solidFill>
                  <a:srgbClr val="000000"/>
                </a:solidFill>
                <a:effectLst/>
                <a:latin typeface="f6generic"/>
              </a:rPr>
              <a:t>Age Discrimination Act 2004</a:t>
            </a:r>
            <a:r>
              <a:rPr lang="en-US" sz="3200" b="0" i="0" dirty="0">
                <a:solidFill>
                  <a:srgbClr val="000000"/>
                </a:solidFill>
                <a:effectLst/>
                <a:latin typeface="f3generic"/>
              </a:rPr>
              <a:t> (Cth)</a:t>
            </a:r>
            <a:endParaRPr lang="en-AU" sz="3200" dirty="0"/>
          </a:p>
        </p:txBody>
      </p:sp>
    </p:spTree>
    <p:extLst>
      <p:ext uri="{BB962C8B-B14F-4D97-AF65-F5344CB8AC3E}">
        <p14:creationId xmlns:p14="http://schemas.microsoft.com/office/powerpoint/2010/main" val="2446217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2ADEF8-8AE1-E64C-9E7B-C4991AAA131A}"/>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p>
        </p:txBody>
      </p:sp>
      <p:pic>
        <p:nvPicPr>
          <p:cNvPr id="4" name="Picture 3">
            <a:extLst>
              <a:ext uri="{FF2B5EF4-FFF2-40B4-BE49-F238E27FC236}">
                <a16:creationId xmlns:a16="http://schemas.microsoft.com/office/drawing/2014/main" id="{129AD851-A714-FB4D-95C5-BD1D77DE2EC0}"/>
              </a:ext>
            </a:extLst>
          </p:cNvPr>
          <p:cNvPicPr>
            <a:picLocks noChangeAspect="1"/>
          </p:cNvPicPr>
          <p:nvPr/>
        </p:nvPicPr>
        <p:blipFill>
          <a:blip r:embed="rId4"/>
          <a:stretch>
            <a:fillRect/>
          </a:stretch>
        </p:blipFill>
        <p:spPr>
          <a:xfrm>
            <a:off x="0" y="0"/>
            <a:ext cx="9144000" cy="6858000"/>
          </a:xfrm>
          <a:prstGeom prst="rect">
            <a:avLst/>
          </a:prstGeom>
        </p:spPr>
      </p:pic>
      <p:sp>
        <p:nvSpPr>
          <p:cNvPr id="6" name="TextBox 5">
            <a:extLst>
              <a:ext uri="{FF2B5EF4-FFF2-40B4-BE49-F238E27FC236}">
                <a16:creationId xmlns:a16="http://schemas.microsoft.com/office/drawing/2014/main" id="{E3B515E4-8269-48BC-9F0E-726822C6C800}"/>
              </a:ext>
            </a:extLst>
          </p:cNvPr>
          <p:cNvSpPr txBox="1"/>
          <p:nvPr/>
        </p:nvSpPr>
        <p:spPr>
          <a:xfrm>
            <a:off x="644769" y="890141"/>
            <a:ext cx="7854462" cy="1077218"/>
          </a:xfrm>
          <a:prstGeom prst="rect">
            <a:avLst/>
          </a:prstGeom>
          <a:noFill/>
        </p:spPr>
        <p:txBody>
          <a:bodyPr wrap="square" rtlCol="0">
            <a:spAutoFit/>
          </a:bodyPr>
          <a:lstStyle/>
          <a:p>
            <a:r>
              <a:rPr lang="en-US" sz="3200" b="1" i="0" dirty="0">
                <a:solidFill>
                  <a:srgbClr val="000000"/>
                </a:solidFill>
                <a:effectLst/>
                <a:latin typeface="f15generic"/>
              </a:rPr>
              <a:t>Barriers to, restraints and difﬁculties of</a:t>
            </a:r>
            <a:r>
              <a:rPr lang="en-AU" sz="3200" b="1" i="0" dirty="0">
                <a:solidFill>
                  <a:srgbClr val="000000"/>
                </a:solidFill>
                <a:effectLst/>
                <a:latin typeface="f2generic"/>
              </a:rPr>
              <a:t> communication plan</a:t>
            </a:r>
            <a:endParaRPr lang="en-US" sz="3200" b="1" dirty="0"/>
          </a:p>
        </p:txBody>
      </p:sp>
      <p:sp>
        <p:nvSpPr>
          <p:cNvPr id="3" name="TextBox 2">
            <a:extLst>
              <a:ext uri="{FF2B5EF4-FFF2-40B4-BE49-F238E27FC236}">
                <a16:creationId xmlns:a16="http://schemas.microsoft.com/office/drawing/2014/main" id="{A29F259E-182E-42CF-A1BD-77CABD0241A1}"/>
              </a:ext>
            </a:extLst>
          </p:cNvPr>
          <p:cNvSpPr txBox="1"/>
          <p:nvPr/>
        </p:nvSpPr>
        <p:spPr>
          <a:xfrm>
            <a:off x="644769" y="2054275"/>
            <a:ext cx="7491046" cy="4524315"/>
          </a:xfrm>
          <a:prstGeom prst="rect">
            <a:avLst/>
          </a:prstGeom>
          <a:noFill/>
        </p:spPr>
        <p:txBody>
          <a:bodyPr wrap="square">
            <a:spAutoFit/>
          </a:bodyPr>
          <a:lstStyle/>
          <a:p>
            <a:pPr marL="457200" indent="-457200">
              <a:buFont typeface="Arial" panose="020B0604020202020204" pitchFamily="34" charset="0"/>
              <a:buChar char="•"/>
            </a:pPr>
            <a:r>
              <a:rPr lang="en-US" sz="2400" dirty="0">
                <a:solidFill>
                  <a:srgbClr val="000000"/>
                </a:solidFill>
                <a:latin typeface="f3generic"/>
              </a:rPr>
              <a:t>Linguistic</a:t>
            </a:r>
          </a:p>
          <a:p>
            <a:pPr marL="457200" indent="-457200">
              <a:buFont typeface="Arial" panose="020B0604020202020204" pitchFamily="34" charset="0"/>
              <a:buChar char="•"/>
            </a:pPr>
            <a:endParaRPr lang="en-US" sz="2400" dirty="0">
              <a:solidFill>
                <a:srgbClr val="000000"/>
              </a:solidFill>
              <a:latin typeface="f3generic"/>
            </a:endParaRPr>
          </a:p>
          <a:p>
            <a:pPr marL="457200" indent="-457200">
              <a:buFont typeface="Arial" panose="020B0604020202020204" pitchFamily="34" charset="0"/>
              <a:buChar char="•"/>
            </a:pPr>
            <a:r>
              <a:rPr lang="en-US" sz="2400" dirty="0">
                <a:solidFill>
                  <a:srgbClr val="000000"/>
                </a:solidFill>
                <a:latin typeface="f3generic"/>
              </a:rPr>
              <a:t>Cultural</a:t>
            </a:r>
          </a:p>
          <a:p>
            <a:pPr marL="457200" indent="-457200">
              <a:buFont typeface="Arial" panose="020B0604020202020204" pitchFamily="34" charset="0"/>
              <a:buChar char="•"/>
            </a:pPr>
            <a:endParaRPr lang="en-US" sz="2400" dirty="0">
              <a:solidFill>
                <a:srgbClr val="000000"/>
              </a:solidFill>
              <a:latin typeface="f3generic"/>
            </a:endParaRPr>
          </a:p>
          <a:p>
            <a:pPr marL="457200" indent="-457200">
              <a:buFont typeface="Arial" panose="020B0604020202020204" pitchFamily="34" charset="0"/>
              <a:buChar char="•"/>
            </a:pPr>
            <a:r>
              <a:rPr lang="en-US" sz="2400" dirty="0">
                <a:solidFill>
                  <a:srgbClr val="000000"/>
                </a:solidFill>
                <a:latin typeface="f3generic"/>
              </a:rPr>
              <a:t>Physical</a:t>
            </a:r>
          </a:p>
          <a:p>
            <a:pPr marL="457200" indent="-457200">
              <a:buFont typeface="Arial" panose="020B0604020202020204" pitchFamily="34" charset="0"/>
              <a:buChar char="•"/>
            </a:pPr>
            <a:endParaRPr lang="en-US" sz="2400" dirty="0">
              <a:solidFill>
                <a:srgbClr val="000000"/>
              </a:solidFill>
              <a:latin typeface="f3generic"/>
            </a:endParaRPr>
          </a:p>
          <a:p>
            <a:pPr marL="457200" indent="-457200">
              <a:buFont typeface="Arial" panose="020B0604020202020204" pitchFamily="34" charset="0"/>
              <a:buChar char="•"/>
            </a:pPr>
            <a:r>
              <a:rPr lang="en-US" sz="2400" dirty="0">
                <a:solidFill>
                  <a:srgbClr val="000000"/>
                </a:solidFill>
                <a:latin typeface="f3generic"/>
              </a:rPr>
              <a:t>Psychological</a:t>
            </a:r>
          </a:p>
          <a:p>
            <a:pPr marL="457200" indent="-457200">
              <a:buFont typeface="Arial" panose="020B0604020202020204" pitchFamily="34" charset="0"/>
              <a:buChar char="•"/>
            </a:pPr>
            <a:endParaRPr lang="en-US" sz="2400" dirty="0">
              <a:solidFill>
                <a:srgbClr val="000000"/>
              </a:solidFill>
              <a:latin typeface="f3generic"/>
            </a:endParaRPr>
          </a:p>
          <a:p>
            <a:pPr marL="457200" indent="-457200">
              <a:buFont typeface="Arial" panose="020B0604020202020204" pitchFamily="34" charset="0"/>
              <a:buChar char="•"/>
            </a:pPr>
            <a:r>
              <a:rPr lang="en-US" sz="2400" dirty="0">
                <a:solidFill>
                  <a:srgbClr val="000000"/>
                </a:solidFill>
                <a:latin typeface="f3generic"/>
              </a:rPr>
              <a:t>Environmental</a:t>
            </a:r>
          </a:p>
          <a:p>
            <a:pPr marL="457200" indent="-457200">
              <a:buFont typeface="Arial" panose="020B0604020202020204" pitchFamily="34" charset="0"/>
              <a:buChar char="•"/>
            </a:pPr>
            <a:endParaRPr lang="en-US" sz="2400" dirty="0">
              <a:solidFill>
                <a:srgbClr val="000000"/>
              </a:solidFill>
              <a:latin typeface="f3generic"/>
            </a:endParaRPr>
          </a:p>
          <a:p>
            <a:pPr marL="457200" indent="-457200">
              <a:buFont typeface="Arial" panose="020B0604020202020204" pitchFamily="34" charset="0"/>
              <a:buChar char="•"/>
            </a:pPr>
            <a:r>
              <a:rPr lang="en-US" sz="2400" dirty="0">
                <a:solidFill>
                  <a:srgbClr val="000000"/>
                </a:solidFill>
                <a:latin typeface="f3generic"/>
              </a:rPr>
              <a:t>Listening barriers</a:t>
            </a:r>
          </a:p>
          <a:p>
            <a:endParaRPr lang="en-US" sz="2400" b="0" i="0" dirty="0">
              <a:solidFill>
                <a:srgbClr val="000000"/>
              </a:solidFill>
              <a:effectLst/>
              <a:latin typeface="f3generic"/>
            </a:endParaRPr>
          </a:p>
        </p:txBody>
      </p:sp>
    </p:spTree>
    <p:extLst>
      <p:ext uri="{BB962C8B-B14F-4D97-AF65-F5344CB8AC3E}">
        <p14:creationId xmlns:p14="http://schemas.microsoft.com/office/powerpoint/2010/main" val="4063445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2ADEF8-8AE1-E64C-9E7B-C4991AAA131A}"/>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p>
        </p:txBody>
      </p:sp>
      <p:pic>
        <p:nvPicPr>
          <p:cNvPr id="4" name="Picture 3">
            <a:extLst>
              <a:ext uri="{FF2B5EF4-FFF2-40B4-BE49-F238E27FC236}">
                <a16:creationId xmlns:a16="http://schemas.microsoft.com/office/drawing/2014/main" id="{129AD851-A714-FB4D-95C5-BD1D77DE2EC0}"/>
              </a:ext>
            </a:extLst>
          </p:cNvPr>
          <p:cNvPicPr>
            <a:picLocks noChangeAspect="1"/>
          </p:cNvPicPr>
          <p:nvPr/>
        </p:nvPicPr>
        <p:blipFill>
          <a:blip r:embed="rId4"/>
          <a:stretch>
            <a:fillRect/>
          </a:stretch>
        </p:blipFill>
        <p:spPr>
          <a:xfrm>
            <a:off x="0" y="0"/>
            <a:ext cx="9144000" cy="6858000"/>
          </a:xfrm>
          <a:prstGeom prst="rect">
            <a:avLst/>
          </a:prstGeom>
        </p:spPr>
      </p:pic>
      <p:sp>
        <p:nvSpPr>
          <p:cNvPr id="3" name="TextBox 2">
            <a:extLst>
              <a:ext uri="{FF2B5EF4-FFF2-40B4-BE49-F238E27FC236}">
                <a16:creationId xmlns:a16="http://schemas.microsoft.com/office/drawing/2014/main" id="{CA16248B-47EB-44C0-AFCF-40439BDB5ADE}"/>
              </a:ext>
            </a:extLst>
          </p:cNvPr>
          <p:cNvSpPr txBox="1"/>
          <p:nvPr/>
        </p:nvSpPr>
        <p:spPr>
          <a:xfrm>
            <a:off x="1101969" y="2608650"/>
            <a:ext cx="7362092" cy="2554545"/>
          </a:xfrm>
          <a:prstGeom prst="rect">
            <a:avLst/>
          </a:prstGeom>
          <a:noFill/>
        </p:spPr>
        <p:txBody>
          <a:bodyPr wrap="square">
            <a:spAutoFit/>
          </a:bodyPr>
          <a:lstStyle/>
          <a:p>
            <a:pPr marL="514350" indent="-514350">
              <a:buFont typeface="+mj-lt"/>
              <a:buAutoNum type="arabicPeriod"/>
            </a:pPr>
            <a:r>
              <a:rPr lang="en-AU" sz="3200" b="0" i="0" dirty="0">
                <a:solidFill>
                  <a:srgbClr val="000000"/>
                </a:solidFill>
                <a:effectLst/>
                <a:latin typeface="f2generic"/>
              </a:rPr>
              <a:t>Identify and list some barriers to communication.</a:t>
            </a:r>
          </a:p>
          <a:p>
            <a:pPr marL="514350" indent="-514350">
              <a:buFont typeface="+mj-lt"/>
              <a:buAutoNum type="arabicPeriod"/>
            </a:pPr>
            <a:endParaRPr lang="en-AU" sz="3200" dirty="0">
              <a:solidFill>
                <a:srgbClr val="000000"/>
              </a:solidFill>
              <a:latin typeface="f2generic"/>
            </a:endParaRPr>
          </a:p>
          <a:p>
            <a:pPr marL="514350" indent="-514350">
              <a:buFont typeface="+mj-lt"/>
              <a:buAutoNum type="arabicPeriod"/>
            </a:pPr>
            <a:r>
              <a:rPr lang="en-US" sz="3200" dirty="0">
                <a:solidFill>
                  <a:srgbClr val="000000"/>
                </a:solidFill>
                <a:latin typeface="f3generic"/>
              </a:rPr>
              <a:t>W</a:t>
            </a:r>
            <a:r>
              <a:rPr lang="en-US" sz="3200" b="0" i="0" dirty="0">
                <a:solidFill>
                  <a:srgbClr val="000000"/>
                </a:solidFill>
                <a:effectLst/>
                <a:latin typeface="f3generic"/>
              </a:rPr>
              <a:t>hat actions you could take to address them?</a:t>
            </a:r>
          </a:p>
        </p:txBody>
      </p:sp>
      <p:sp>
        <p:nvSpPr>
          <p:cNvPr id="5" name="TextBox 4">
            <a:extLst>
              <a:ext uri="{FF2B5EF4-FFF2-40B4-BE49-F238E27FC236}">
                <a16:creationId xmlns:a16="http://schemas.microsoft.com/office/drawing/2014/main" id="{FD182F0F-C8CA-4856-A2F6-FF61A007BB68}"/>
              </a:ext>
            </a:extLst>
          </p:cNvPr>
          <p:cNvSpPr txBox="1"/>
          <p:nvPr/>
        </p:nvSpPr>
        <p:spPr>
          <a:xfrm>
            <a:off x="1101969" y="1691874"/>
            <a:ext cx="4949952" cy="584775"/>
          </a:xfrm>
          <a:prstGeom prst="rect">
            <a:avLst/>
          </a:prstGeom>
          <a:noFill/>
        </p:spPr>
        <p:txBody>
          <a:bodyPr wrap="square" rtlCol="0">
            <a:spAutoFit/>
          </a:bodyPr>
          <a:lstStyle/>
          <a:p>
            <a:r>
              <a:rPr lang="en-US" sz="3200" b="1" dirty="0"/>
              <a:t>Activity</a:t>
            </a:r>
          </a:p>
        </p:txBody>
      </p:sp>
    </p:spTree>
    <p:extLst>
      <p:ext uri="{BB962C8B-B14F-4D97-AF65-F5344CB8AC3E}">
        <p14:creationId xmlns:p14="http://schemas.microsoft.com/office/powerpoint/2010/main" val="4112548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2ADEF8-8AE1-E64C-9E7B-C4991AAA131A}"/>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p>
        </p:txBody>
      </p:sp>
      <p:pic>
        <p:nvPicPr>
          <p:cNvPr id="4" name="Picture 3">
            <a:extLst>
              <a:ext uri="{FF2B5EF4-FFF2-40B4-BE49-F238E27FC236}">
                <a16:creationId xmlns:a16="http://schemas.microsoft.com/office/drawing/2014/main" id="{129AD851-A714-FB4D-95C5-BD1D77DE2EC0}"/>
              </a:ext>
            </a:extLst>
          </p:cNvPr>
          <p:cNvPicPr>
            <a:picLocks noChangeAspect="1"/>
          </p:cNvPicPr>
          <p:nvPr/>
        </p:nvPicPr>
        <p:blipFill>
          <a:blip r:embed="rId4"/>
          <a:stretch>
            <a:fillRect/>
          </a:stretch>
        </p:blipFill>
        <p:spPr>
          <a:xfrm>
            <a:off x="0" y="0"/>
            <a:ext cx="9144000" cy="6858000"/>
          </a:xfrm>
          <a:prstGeom prst="rect">
            <a:avLst/>
          </a:prstGeom>
        </p:spPr>
      </p:pic>
      <p:sp>
        <p:nvSpPr>
          <p:cNvPr id="6" name="TextBox 5">
            <a:extLst>
              <a:ext uri="{FF2B5EF4-FFF2-40B4-BE49-F238E27FC236}">
                <a16:creationId xmlns:a16="http://schemas.microsoft.com/office/drawing/2014/main" id="{E3B515E4-8269-48BC-9F0E-726822C6C800}"/>
              </a:ext>
            </a:extLst>
          </p:cNvPr>
          <p:cNvSpPr txBox="1"/>
          <p:nvPr/>
        </p:nvSpPr>
        <p:spPr>
          <a:xfrm>
            <a:off x="644769" y="861773"/>
            <a:ext cx="7854462" cy="584775"/>
          </a:xfrm>
          <a:prstGeom prst="rect">
            <a:avLst/>
          </a:prstGeom>
          <a:noFill/>
        </p:spPr>
        <p:txBody>
          <a:bodyPr wrap="square" rtlCol="0">
            <a:spAutoFit/>
          </a:bodyPr>
          <a:lstStyle/>
          <a:p>
            <a:r>
              <a:rPr lang="en-AU" sz="3200" b="1" i="0" dirty="0">
                <a:solidFill>
                  <a:srgbClr val="000000"/>
                </a:solidFill>
                <a:effectLst/>
                <a:latin typeface="f2generic"/>
              </a:rPr>
              <a:t>Crisis communication plans</a:t>
            </a:r>
            <a:endParaRPr lang="en-US" sz="3200" b="1" dirty="0"/>
          </a:p>
        </p:txBody>
      </p:sp>
      <p:sp>
        <p:nvSpPr>
          <p:cNvPr id="7" name="TextBox 6">
            <a:extLst>
              <a:ext uri="{FF2B5EF4-FFF2-40B4-BE49-F238E27FC236}">
                <a16:creationId xmlns:a16="http://schemas.microsoft.com/office/drawing/2014/main" id="{7DAE5197-0862-45FF-B171-1CF070E46517}"/>
              </a:ext>
            </a:extLst>
          </p:cNvPr>
          <p:cNvSpPr txBox="1"/>
          <p:nvPr/>
        </p:nvSpPr>
        <p:spPr>
          <a:xfrm>
            <a:off x="644769" y="1564838"/>
            <a:ext cx="7854462" cy="4832092"/>
          </a:xfrm>
          <a:prstGeom prst="rect">
            <a:avLst/>
          </a:prstGeom>
          <a:noFill/>
        </p:spPr>
        <p:txBody>
          <a:bodyPr wrap="square">
            <a:spAutoFit/>
          </a:bodyPr>
          <a:lstStyle/>
          <a:p>
            <a:r>
              <a:rPr lang="en-US" sz="2800" b="0" i="0" dirty="0">
                <a:solidFill>
                  <a:srgbClr val="000000"/>
                </a:solidFill>
                <a:effectLst/>
                <a:latin typeface="f3generic"/>
              </a:rPr>
              <a:t>A plan to protect the organisation’s reputation and to prevent any negative threats. </a:t>
            </a:r>
          </a:p>
          <a:p>
            <a:endParaRPr lang="en-US" sz="2800" dirty="0">
              <a:solidFill>
                <a:srgbClr val="000000"/>
              </a:solidFill>
              <a:latin typeface="f3generic"/>
            </a:endParaRPr>
          </a:p>
          <a:p>
            <a:r>
              <a:rPr lang="en-US" sz="2800" b="0" i="0" dirty="0">
                <a:solidFill>
                  <a:srgbClr val="000000"/>
                </a:solidFill>
                <a:effectLst/>
                <a:latin typeface="f3generic"/>
              </a:rPr>
              <a:t>If a situation or event threatens the expectations of stakeholders and can impact the organisation’s performance or may lead to negative outcomes, then a crisis communication plan should be implemented. </a:t>
            </a:r>
          </a:p>
          <a:p>
            <a:endParaRPr lang="en-US" sz="2800" dirty="0">
              <a:solidFill>
                <a:srgbClr val="000000"/>
              </a:solidFill>
              <a:latin typeface="f3generic"/>
            </a:endParaRPr>
          </a:p>
          <a:p>
            <a:r>
              <a:rPr lang="en-US" sz="2800" b="0" i="0" dirty="0">
                <a:solidFill>
                  <a:srgbClr val="000000"/>
                </a:solidFill>
                <a:effectLst/>
                <a:latin typeface="f3generic"/>
              </a:rPr>
              <a:t>A crisis is a serious situation and the plan should be developed to manage these rare situations.</a:t>
            </a:r>
            <a:endParaRPr lang="en-AU" sz="2800" dirty="0"/>
          </a:p>
        </p:txBody>
      </p:sp>
    </p:spTree>
    <p:extLst>
      <p:ext uri="{BB962C8B-B14F-4D97-AF65-F5344CB8AC3E}">
        <p14:creationId xmlns:p14="http://schemas.microsoft.com/office/powerpoint/2010/main" val="2051777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2ADEF8-8AE1-E64C-9E7B-C4991AAA131A}"/>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p>
        </p:txBody>
      </p:sp>
      <p:pic>
        <p:nvPicPr>
          <p:cNvPr id="4" name="Picture 3">
            <a:extLst>
              <a:ext uri="{FF2B5EF4-FFF2-40B4-BE49-F238E27FC236}">
                <a16:creationId xmlns:a16="http://schemas.microsoft.com/office/drawing/2014/main" id="{129AD851-A714-FB4D-95C5-BD1D77DE2EC0}"/>
              </a:ext>
            </a:extLst>
          </p:cNvPr>
          <p:cNvPicPr>
            <a:picLocks noChangeAspect="1"/>
          </p:cNvPicPr>
          <p:nvPr/>
        </p:nvPicPr>
        <p:blipFill>
          <a:blip r:embed="rId4"/>
          <a:stretch>
            <a:fillRect/>
          </a:stretch>
        </p:blipFill>
        <p:spPr>
          <a:xfrm>
            <a:off x="0" y="0"/>
            <a:ext cx="9144000" cy="6858000"/>
          </a:xfrm>
          <a:prstGeom prst="rect">
            <a:avLst/>
          </a:prstGeom>
        </p:spPr>
      </p:pic>
      <p:sp>
        <p:nvSpPr>
          <p:cNvPr id="6" name="TextBox 5">
            <a:extLst>
              <a:ext uri="{FF2B5EF4-FFF2-40B4-BE49-F238E27FC236}">
                <a16:creationId xmlns:a16="http://schemas.microsoft.com/office/drawing/2014/main" id="{E3B515E4-8269-48BC-9F0E-726822C6C800}"/>
              </a:ext>
            </a:extLst>
          </p:cNvPr>
          <p:cNvSpPr txBox="1"/>
          <p:nvPr/>
        </p:nvSpPr>
        <p:spPr>
          <a:xfrm>
            <a:off x="644769" y="861773"/>
            <a:ext cx="7854462" cy="584775"/>
          </a:xfrm>
          <a:prstGeom prst="rect">
            <a:avLst/>
          </a:prstGeom>
          <a:noFill/>
        </p:spPr>
        <p:txBody>
          <a:bodyPr wrap="square" rtlCol="0">
            <a:spAutoFit/>
          </a:bodyPr>
          <a:lstStyle/>
          <a:p>
            <a:r>
              <a:rPr lang="en-AU" sz="3200" b="1" i="0" dirty="0">
                <a:solidFill>
                  <a:srgbClr val="000000"/>
                </a:solidFill>
                <a:effectLst/>
                <a:latin typeface="f2generic"/>
              </a:rPr>
              <a:t>Strategies for crisis communication</a:t>
            </a:r>
            <a:endParaRPr lang="en-US" sz="3200" b="1" dirty="0"/>
          </a:p>
        </p:txBody>
      </p:sp>
      <p:sp>
        <p:nvSpPr>
          <p:cNvPr id="7" name="TextBox 6">
            <a:extLst>
              <a:ext uri="{FF2B5EF4-FFF2-40B4-BE49-F238E27FC236}">
                <a16:creationId xmlns:a16="http://schemas.microsoft.com/office/drawing/2014/main" id="{01B8F3A5-8B0D-419B-879E-431EBB70932D}"/>
              </a:ext>
            </a:extLst>
          </p:cNvPr>
          <p:cNvSpPr txBox="1"/>
          <p:nvPr/>
        </p:nvSpPr>
        <p:spPr>
          <a:xfrm>
            <a:off x="662353" y="1446547"/>
            <a:ext cx="7836878" cy="4770537"/>
          </a:xfrm>
          <a:prstGeom prst="rect">
            <a:avLst/>
          </a:prstGeom>
          <a:noFill/>
        </p:spPr>
        <p:txBody>
          <a:bodyPr wrap="square">
            <a:spAutoFit/>
          </a:bodyPr>
          <a:lstStyle/>
          <a:p>
            <a:pPr marL="457200" indent="-457200">
              <a:spcBef>
                <a:spcPts val="600"/>
              </a:spcBef>
              <a:spcAft>
                <a:spcPts val="600"/>
              </a:spcAft>
              <a:buFont typeface="+mj-lt"/>
              <a:buAutoNum type="arabicPeriod"/>
            </a:pPr>
            <a:r>
              <a:rPr lang="en-US" sz="2400" b="0" i="0" dirty="0">
                <a:solidFill>
                  <a:srgbClr val="000000"/>
                </a:solidFill>
                <a:effectLst/>
                <a:latin typeface="f7generic"/>
              </a:rPr>
              <a:t>Researching information on risks speciﬁc to your organisation prior to developing the </a:t>
            </a:r>
            <a:r>
              <a:rPr lang="en-US" sz="2400" b="0" i="0" dirty="0">
                <a:solidFill>
                  <a:srgbClr val="000000"/>
                </a:solidFill>
                <a:effectLst/>
                <a:latin typeface="f3generic"/>
              </a:rPr>
              <a:t>plan</a:t>
            </a:r>
          </a:p>
          <a:p>
            <a:pPr marL="457200" indent="-457200">
              <a:spcBef>
                <a:spcPts val="600"/>
              </a:spcBef>
              <a:spcAft>
                <a:spcPts val="600"/>
              </a:spcAft>
              <a:buFont typeface="+mj-lt"/>
              <a:buAutoNum type="arabicPeriod"/>
            </a:pPr>
            <a:r>
              <a:rPr lang="en-US" sz="2400" b="0" i="0" dirty="0">
                <a:solidFill>
                  <a:srgbClr val="000000"/>
                </a:solidFill>
                <a:effectLst/>
                <a:latin typeface="f3generic"/>
              </a:rPr>
              <a:t>Having clear procedures for crisis communication, including who will make decisions and who will handle different aspects of communication</a:t>
            </a:r>
          </a:p>
          <a:p>
            <a:pPr marL="457200" indent="-457200">
              <a:spcBef>
                <a:spcPts val="600"/>
              </a:spcBef>
              <a:spcAft>
                <a:spcPts val="600"/>
              </a:spcAft>
              <a:buFont typeface="+mj-lt"/>
              <a:buAutoNum type="arabicPeriod"/>
            </a:pPr>
            <a:r>
              <a:rPr lang="en-US" sz="2400" b="0" i="0" dirty="0">
                <a:solidFill>
                  <a:srgbClr val="000000"/>
                </a:solidFill>
                <a:effectLst/>
                <a:latin typeface="f7generic"/>
              </a:rPr>
              <a:t>Planning and preparing templates or information to release to the media or use on </a:t>
            </a:r>
            <a:r>
              <a:rPr lang="en-US" sz="2400" b="0" i="0" dirty="0">
                <a:solidFill>
                  <a:srgbClr val="000000"/>
                </a:solidFill>
                <a:effectLst/>
                <a:latin typeface="f3generic"/>
              </a:rPr>
              <a:t>digital media forums</a:t>
            </a:r>
          </a:p>
          <a:p>
            <a:pPr marL="457200" indent="-457200">
              <a:spcBef>
                <a:spcPts val="600"/>
              </a:spcBef>
              <a:spcAft>
                <a:spcPts val="600"/>
              </a:spcAft>
              <a:buFont typeface="+mj-lt"/>
              <a:buAutoNum type="arabicPeriod"/>
            </a:pPr>
            <a:r>
              <a:rPr lang="en-US" sz="2400" b="0" i="0" dirty="0">
                <a:solidFill>
                  <a:srgbClr val="000000"/>
                </a:solidFill>
                <a:effectLst/>
                <a:latin typeface="f7generic"/>
              </a:rPr>
              <a:t>Planning for how information will be disseminated in a crisis to internal and external </a:t>
            </a:r>
            <a:r>
              <a:rPr lang="en-US" sz="2400" b="0" i="0" dirty="0">
                <a:solidFill>
                  <a:srgbClr val="000000"/>
                </a:solidFill>
                <a:effectLst/>
                <a:latin typeface="f3generic"/>
              </a:rPr>
              <a:t>stakeholders</a:t>
            </a:r>
          </a:p>
          <a:p>
            <a:pPr marL="457200" indent="-457200">
              <a:spcBef>
                <a:spcPts val="600"/>
              </a:spcBef>
              <a:spcAft>
                <a:spcPts val="600"/>
              </a:spcAft>
              <a:buFont typeface="+mj-lt"/>
              <a:buAutoNum type="arabicPeriod"/>
            </a:pPr>
            <a:r>
              <a:rPr lang="en-US" sz="2400" b="0" i="0" dirty="0">
                <a:solidFill>
                  <a:srgbClr val="000000"/>
                </a:solidFill>
                <a:effectLst/>
                <a:latin typeface="f3generic"/>
              </a:rPr>
              <a:t>Evaluating the effectiveness of the plan post-crisis and make any relevant changes to the plan</a:t>
            </a:r>
            <a:endParaRPr lang="en-AU" sz="2400" dirty="0"/>
          </a:p>
        </p:txBody>
      </p:sp>
    </p:spTree>
    <p:extLst>
      <p:ext uri="{BB962C8B-B14F-4D97-AF65-F5344CB8AC3E}">
        <p14:creationId xmlns:p14="http://schemas.microsoft.com/office/powerpoint/2010/main" val="1187448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BD576BC-2191-A747-AAB9-B51EFC5788ED}"/>
              </a:ext>
            </a:extLst>
          </p:cNvPr>
          <p:cNvPicPr>
            <a:picLocks noGrp="1" noChangeAspect="1"/>
          </p:cNvPicPr>
          <p:nvPr>
            <p:ph idx="1"/>
          </p:nvPr>
        </p:nvPicPr>
        <p:blipFill>
          <a:blip r:embed="rId2"/>
          <a:stretch>
            <a:fillRect/>
          </a:stretch>
        </p:blipFill>
        <p:spPr>
          <a:xfrm>
            <a:off x="0" y="0"/>
            <a:ext cx="9144000" cy="6858000"/>
          </a:xfrm>
        </p:spPr>
      </p:pic>
      <p:sp>
        <p:nvSpPr>
          <p:cNvPr id="2" name="Title 1">
            <a:extLst>
              <a:ext uri="{FF2B5EF4-FFF2-40B4-BE49-F238E27FC236}">
                <a16:creationId xmlns:a16="http://schemas.microsoft.com/office/drawing/2014/main" id="{CCCB0ED5-06CD-B14A-91BF-12AF275C6D62}"/>
              </a:ext>
            </a:extLst>
          </p:cNvPr>
          <p:cNvSpPr>
            <a:spLocks noGrp="1"/>
          </p:cNvSpPr>
          <p:nvPr>
            <p:ph type="title"/>
          </p:nvPr>
        </p:nvSpPr>
        <p:spPr>
          <a:xfrm>
            <a:off x="457200" y="431613"/>
            <a:ext cx="8229600" cy="871724"/>
          </a:xfrm>
        </p:spPr>
        <p:txBody>
          <a:bodyPr/>
          <a:lstStyle/>
          <a:p>
            <a:r>
              <a:rPr lang="en-US" dirty="0"/>
              <a:t>Summary</a:t>
            </a:r>
          </a:p>
        </p:txBody>
      </p:sp>
      <p:sp>
        <p:nvSpPr>
          <p:cNvPr id="6" name="Content Placeholder 2">
            <a:extLst>
              <a:ext uri="{FF2B5EF4-FFF2-40B4-BE49-F238E27FC236}">
                <a16:creationId xmlns:a16="http://schemas.microsoft.com/office/drawing/2014/main" id="{E8823F6B-5A58-7840-AF5F-69EDFF3F38B5}"/>
              </a:ext>
            </a:extLst>
          </p:cNvPr>
          <p:cNvSpPr txBox="1">
            <a:spLocks/>
          </p:cNvSpPr>
          <p:nvPr/>
        </p:nvSpPr>
        <p:spPr>
          <a:xfrm>
            <a:off x="457200" y="2845843"/>
            <a:ext cx="8229600" cy="35805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8" name="TextBox 7">
            <a:extLst>
              <a:ext uri="{FF2B5EF4-FFF2-40B4-BE49-F238E27FC236}">
                <a16:creationId xmlns:a16="http://schemas.microsoft.com/office/drawing/2014/main" id="{6D6C2F36-79D9-45AF-87EE-B132129F6BFC}"/>
              </a:ext>
            </a:extLst>
          </p:cNvPr>
          <p:cNvSpPr txBox="1"/>
          <p:nvPr/>
        </p:nvSpPr>
        <p:spPr>
          <a:xfrm>
            <a:off x="858715" y="1395329"/>
            <a:ext cx="7426570" cy="4770537"/>
          </a:xfrm>
          <a:prstGeom prst="rect">
            <a:avLst/>
          </a:prstGeom>
          <a:noFill/>
        </p:spPr>
        <p:txBody>
          <a:bodyPr wrap="square">
            <a:spAutoFit/>
          </a:bodyPr>
          <a:lstStyle/>
          <a:p>
            <a:pPr marL="457200" indent="-457200">
              <a:spcBef>
                <a:spcPts val="600"/>
              </a:spcBef>
              <a:spcAft>
                <a:spcPts val="600"/>
              </a:spcAft>
              <a:buFont typeface="+mj-lt"/>
              <a:buAutoNum type="arabicPeriod"/>
            </a:pPr>
            <a:r>
              <a:rPr lang="en-US" sz="2400" b="0" i="0" dirty="0">
                <a:solidFill>
                  <a:schemeClr val="bg1"/>
                </a:solidFill>
                <a:effectLst/>
                <a:latin typeface="f3generic"/>
              </a:rPr>
              <a:t>You need to identify the information needs of both internal and external stakeholders.</a:t>
            </a:r>
          </a:p>
          <a:p>
            <a:pPr marL="457200" indent="-457200">
              <a:spcBef>
                <a:spcPts val="600"/>
              </a:spcBef>
              <a:spcAft>
                <a:spcPts val="600"/>
              </a:spcAft>
              <a:buFont typeface="+mj-lt"/>
              <a:buAutoNum type="arabicPeriod"/>
            </a:pPr>
            <a:r>
              <a:rPr lang="en-US" sz="2400" dirty="0">
                <a:solidFill>
                  <a:schemeClr val="bg1"/>
                </a:solidFill>
                <a:latin typeface="f3generic"/>
              </a:rPr>
              <a:t>C</a:t>
            </a:r>
            <a:r>
              <a:rPr lang="en-US" sz="2400" b="0" i="0" dirty="0">
                <a:solidFill>
                  <a:schemeClr val="bg1"/>
                </a:solidFill>
                <a:effectLst/>
                <a:latin typeface="f7generic"/>
              </a:rPr>
              <a:t>ommunication strategies and plans need to identify competing or conﬂicting </a:t>
            </a:r>
            <a:r>
              <a:rPr lang="en-US" sz="2400" b="0" i="0" dirty="0">
                <a:solidFill>
                  <a:schemeClr val="bg1"/>
                </a:solidFill>
                <a:effectLst/>
                <a:latin typeface="f3generic"/>
              </a:rPr>
              <a:t>interests within the organisation</a:t>
            </a:r>
            <a:r>
              <a:rPr lang="en-US" sz="2400" dirty="0">
                <a:solidFill>
                  <a:schemeClr val="bg1"/>
                </a:solidFill>
                <a:latin typeface="f3generic"/>
              </a:rPr>
              <a:t>.</a:t>
            </a:r>
          </a:p>
          <a:p>
            <a:pPr marL="457200" indent="-457200">
              <a:spcBef>
                <a:spcPts val="600"/>
              </a:spcBef>
              <a:spcAft>
                <a:spcPts val="600"/>
              </a:spcAft>
              <a:buFont typeface="+mj-lt"/>
              <a:buAutoNum type="arabicPeriod"/>
            </a:pPr>
            <a:r>
              <a:rPr lang="en-US" sz="2400" b="0" i="0" dirty="0">
                <a:solidFill>
                  <a:schemeClr val="bg1"/>
                </a:solidFill>
                <a:effectLst/>
                <a:latin typeface="f3generic"/>
              </a:rPr>
              <a:t>Organisations need to develop a range of communication strategies to meet needs and goals.</a:t>
            </a:r>
            <a:endParaRPr lang="en-US" sz="2400" dirty="0">
              <a:solidFill>
                <a:schemeClr val="bg1"/>
              </a:solidFill>
              <a:latin typeface="f3generic"/>
            </a:endParaRPr>
          </a:p>
          <a:p>
            <a:pPr marL="457200" indent="-457200">
              <a:spcBef>
                <a:spcPts val="600"/>
              </a:spcBef>
              <a:spcAft>
                <a:spcPts val="600"/>
              </a:spcAft>
              <a:buFont typeface="+mj-lt"/>
              <a:buAutoNum type="arabicPeriod"/>
            </a:pPr>
            <a:r>
              <a:rPr lang="en-US" sz="2400" b="0" i="0" dirty="0">
                <a:solidFill>
                  <a:schemeClr val="bg1"/>
                </a:solidFill>
                <a:effectLst/>
                <a:latin typeface="f3generic"/>
              </a:rPr>
              <a:t>Organisations need to consider a range of factors when developing a communication plan.</a:t>
            </a:r>
            <a:endParaRPr lang="en-US" sz="2400" dirty="0">
              <a:solidFill>
                <a:schemeClr val="bg1"/>
              </a:solidFill>
              <a:latin typeface="f3generic"/>
            </a:endParaRPr>
          </a:p>
          <a:p>
            <a:pPr marL="457200" indent="-457200">
              <a:spcBef>
                <a:spcPts val="600"/>
              </a:spcBef>
              <a:spcAft>
                <a:spcPts val="600"/>
              </a:spcAft>
              <a:buFont typeface="+mj-lt"/>
              <a:buAutoNum type="arabicPeriod"/>
            </a:pPr>
            <a:r>
              <a:rPr lang="en-US" sz="2400" b="0" i="0" dirty="0">
                <a:solidFill>
                  <a:schemeClr val="bg1"/>
                </a:solidFill>
                <a:effectLst/>
                <a:latin typeface="f7generic"/>
              </a:rPr>
              <a:t>Organisations must consider barriers and ﬁnancial implications to a </a:t>
            </a:r>
            <a:r>
              <a:rPr lang="en-US" sz="2400" b="0" i="0" dirty="0">
                <a:solidFill>
                  <a:schemeClr val="bg1"/>
                </a:solidFill>
                <a:effectLst/>
                <a:latin typeface="f3generic"/>
              </a:rPr>
              <a:t>communication plan.</a:t>
            </a:r>
            <a:endParaRPr lang="en-AU" sz="2400" dirty="0">
              <a:solidFill>
                <a:schemeClr val="bg1"/>
              </a:solidFill>
            </a:endParaRPr>
          </a:p>
        </p:txBody>
      </p:sp>
    </p:spTree>
    <p:extLst>
      <p:ext uri="{BB962C8B-B14F-4D97-AF65-F5344CB8AC3E}">
        <p14:creationId xmlns:p14="http://schemas.microsoft.com/office/powerpoint/2010/main" val="1511622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4E79E9-D675-6342-AB0D-6E8E091EDC73}"/>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CCCB0ED5-06CD-B14A-91BF-12AF275C6D62}"/>
              </a:ext>
            </a:extLst>
          </p:cNvPr>
          <p:cNvSpPr>
            <a:spLocks noGrp="1"/>
          </p:cNvSpPr>
          <p:nvPr>
            <p:ph type="title"/>
          </p:nvPr>
        </p:nvSpPr>
        <p:spPr>
          <a:xfrm>
            <a:off x="457200" y="2555135"/>
            <a:ext cx="8229600" cy="871724"/>
          </a:xfrm>
        </p:spPr>
        <p:txBody>
          <a:bodyPr/>
          <a:lstStyle/>
          <a:p>
            <a:r>
              <a:rPr lang="en-US" dirty="0"/>
              <a:t>Any questions?</a:t>
            </a:r>
          </a:p>
        </p:txBody>
      </p:sp>
      <p:sp>
        <p:nvSpPr>
          <p:cNvPr id="6" name="Content Placeholder 2">
            <a:extLst>
              <a:ext uri="{FF2B5EF4-FFF2-40B4-BE49-F238E27FC236}">
                <a16:creationId xmlns:a16="http://schemas.microsoft.com/office/drawing/2014/main" id="{E8823F6B-5A58-7840-AF5F-69EDFF3F38B5}"/>
              </a:ext>
            </a:extLst>
          </p:cNvPr>
          <p:cNvSpPr txBox="1">
            <a:spLocks/>
          </p:cNvSpPr>
          <p:nvPr/>
        </p:nvSpPr>
        <p:spPr>
          <a:xfrm>
            <a:off x="457200" y="2845843"/>
            <a:ext cx="8229600" cy="35805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54887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C99E34C-D9C7-1D4C-94A3-8C66197DA6FB}"/>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457200" y="2719887"/>
            <a:ext cx="8229600" cy="1143000"/>
          </a:xfrm>
        </p:spPr>
        <p:txBody>
          <a:bodyPr/>
          <a:lstStyle/>
          <a:p>
            <a:endParaRPr lang="en-US" b="1" dirty="0">
              <a:solidFill>
                <a:srgbClr val="FFFFFF"/>
              </a:solidFill>
            </a:endParaRPr>
          </a:p>
        </p:txBody>
      </p:sp>
      <p:pic>
        <p:nvPicPr>
          <p:cNvPr id="4" name="Picture 3">
            <a:extLst>
              <a:ext uri="{FF2B5EF4-FFF2-40B4-BE49-F238E27FC236}">
                <a16:creationId xmlns:a16="http://schemas.microsoft.com/office/drawing/2014/main" id="{09B1E397-DFAF-8B44-906E-9BD6DFE10C73}"/>
              </a:ext>
            </a:extLst>
          </p:cNvPr>
          <p:cNvPicPr>
            <a:picLocks noChangeAspect="1"/>
          </p:cNvPicPr>
          <p:nvPr/>
        </p:nvPicPr>
        <p:blipFill>
          <a:blip r:embed="rId3"/>
          <a:stretch>
            <a:fillRect/>
          </a:stretch>
        </p:blipFill>
        <p:spPr>
          <a:xfrm>
            <a:off x="0" y="0"/>
            <a:ext cx="9144000" cy="6858000"/>
          </a:xfrm>
          <a:prstGeom prst="rect">
            <a:avLst/>
          </a:prstGeom>
        </p:spPr>
      </p:pic>
      <p:pic>
        <p:nvPicPr>
          <p:cNvPr id="5" name="Picture 4">
            <a:extLst>
              <a:ext uri="{FF2B5EF4-FFF2-40B4-BE49-F238E27FC236}">
                <a16:creationId xmlns:a16="http://schemas.microsoft.com/office/drawing/2014/main" id="{63EAA0CE-B941-4FFF-A27B-30A2C8751431}"/>
              </a:ext>
            </a:extLst>
          </p:cNvPr>
          <p:cNvPicPr>
            <a:picLocks noChangeAspect="1"/>
          </p:cNvPicPr>
          <p:nvPr/>
        </p:nvPicPr>
        <p:blipFill rotWithShape="1">
          <a:blip r:embed="rId4"/>
          <a:srcRect l="65128" t="46011" r="10513" b="31767"/>
          <a:stretch/>
        </p:blipFill>
        <p:spPr>
          <a:xfrm>
            <a:off x="988261" y="2023864"/>
            <a:ext cx="7167477" cy="3678045"/>
          </a:xfrm>
          <a:prstGeom prst="rect">
            <a:avLst/>
          </a:prstGeom>
        </p:spPr>
      </p:pic>
      <p:sp>
        <p:nvSpPr>
          <p:cNvPr id="6" name="TextBox 5">
            <a:extLst>
              <a:ext uri="{FF2B5EF4-FFF2-40B4-BE49-F238E27FC236}">
                <a16:creationId xmlns:a16="http://schemas.microsoft.com/office/drawing/2014/main" id="{ABE0B9BA-D81F-489B-BCC2-ED82E021C1F9}"/>
              </a:ext>
            </a:extLst>
          </p:cNvPr>
          <p:cNvSpPr txBox="1"/>
          <p:nvPr/>
        </p:nvSpPr>
        <p:spPr>
          <a:xfrm>
            <a:off x="691662" y="1067556"/>
            <a:ext cx="8112367" cy="584775"/>
          </a:xfrm>
          <a:prstGeom prst="rect">
            <a:avLst/>
          </a:prstGeom>
          <a:noFill/>
        </p:spPr>
        <p:txBody>
          <a:bodyPr wrap="square" rtlCol="0">
            <a:spAutoFit/>
          </a:bodyPr>
          <a:lstStyle/>
          <a:p>
            <a:r>
              <a:rPr lang="en-AU" sz="3200" b="0" i="0" dirty="0">
                <a:solidFill>
                  <a:srgbClr val="000000"/>
                </a:solidFill>
                <a:effectLst/>
                <a:latin typeface="f2generic"/>
              </a:rPr>
              <a:t>Identifying internal and external information</a:t>
            </a:r>
          </a:p>
        </p:txBody>
      </p:sp>
    </p:spTree>
    <p:extLst>
      <p:ext uri="{BB962C8B-B14F-4D97-AF65-F5344CB8AC3E}">
        <p14:creationId xmlns:p14="http://schemas.microsoft.com/office/powerpoint/2010/main" val="860228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51DFDB-5196-0940-AA4E-6B2E64A56605}"/>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solidFill>
                <a:srgbClr val="FFFFFF"/>
              </a:solidFill>
            </a:endParaRPr>
          </a:p>
        </p:txBody>
      </p:sp>
      <p:pic>
        <p:nvPicPr>
          <p:cNvPr id="4" name="Picture 3">
            <a:extLst>
              <a:ext uri="{FF2B5EF4-FFF2-40B4-BE49-F238E27FC236}">
                <a16:creationId xmlns:a16="http://schemas.microsoft.com/office/drawing/2014/main" id="{464522A8-B546-3042-93FD-EF7B0FDE4B25}"/>
              </a:ext>
            </a:extLst>
          </p:cNvPr>
          <p:cNvPicPr>
            <a:picLocks noChangeAspect="1"/>
          </p:cNvPicPr>
          <p:nvPr/>
        </p:nvPicPr>
        <p:blipFill>
          <a:blip r:embed="rId3"/>
          <a:stretch>
            <a:fillRect/>
          </a:stretch>
        </p:blipFill>
        <p:spPr>
          <a:xfrm>
            <a:off x="0" y="0"/>
            <a:ext cx="9144000" cy="6858000"/>
          </a:xfrm>
          <a:prstGeom prst="rect">
            <a:avLst/>
          </a:prstGeom>
        </p:spPr>
      </p:pic>
      <p:sp>
        <p:nvSpPr>
          <p:cNvPr id="5" name="TextBox 4">
            <a:extLst>
              <a:ext uri="{FF2B5EF4-FFF2-40B4-BE49-F238E27FC236}">
                <a16:creationId xmlns:a16="http://schemas.microsoft.com/office/drawing/2014/main" id="{86A3EED0-4338-4621-A55C-0ACEAEAA8997}"/>
              </a:ext>
            </a:extLst>
          </p:cNvPr>
          <p:cNvSpPr txBox="1"/>
          <p:nvPr/>
        </p:nvSpPr>
        <p:spPr>
          <a:xfrm>
            <a:off x="732691" y="399508"/>
            <a:ext cx="4949952" cy="584775"/>
          </a:xfrm>
          <a:prstGeom prst="rect">
            <a:avLst/>
          </a:prstGeom>
          <a:noFill/>
        </p:spPr>
        <p:txBody>
          <a:bodyPr wrap="square" rtlCol="0">
            <a:spAutoFit/>
          </a:bodyPr>
          <a:lstStyle/>
          <a:p>
            <a:r>
              <a:rPr lang="en-US" sz="3200" b="1" dirty="0"/>
              <a:t>Stakeholders:</a:t>
            </a:r>
          </a:p>
        </p:txBody>
      </p:sp>
      <p:sp>
        <p:nvSpPr>
          <p:cNvPr id="10" name="TextBox 9">
            <a:extLst>
              <a:ext uri="{FF2B5EF4-FFF2-40B4-BE49-F238E27FC236}">
                <a16:creationId xmlns:a16="http://schemas.microsoft.com/office/drawing/2014/main" id="{D19ECF70-20F7-41A8-B707-C5C7B9836AA3}"/>
              </a:ext>
            </a:extLst>
          </p:cNvPr>
          <p:cNvSpPr txBox="1"/>
          <p:nvPr/>
        </p:nvSpPr>
        <p:spPr>
          <a:xfrm>
            <a:off x="732691" y="984283"/>
            <a:ext cx="7637585" cy="5632311"/>
          </a:xfrm>
          <a:prstGeom prst="rect">
            <a:avLst/>
          </a:prstGeom>
          <a:noFill/>
        </p:spPr>
        <p:txBody>
          <a:bodyPr wrap="square">
            <a:spAutoFit/>
          </a:bodyPr>
          <a:lstStyle/>
          <a:p>
            <a:r>
              <a:rPr lang="en-US" sz="2400" dirty="0"/>
              <a:t>There are various groups of people that need to receive information at particular times.</a:t>
            </a:r>
          </a:p>
          <a:p>
            <a:endParaRPr lang="en-US" sz="2400" dirty="0"/>
          </a:p>
          <a:p>
            <a:r>
              <a:rPr lang="en-US" sz="2400" dirty="0"/>
              <a:t>These groups include: </a:t>
            </a:r>
          </a:p>
          <a:p>
            <a:pPr marL="285750" indent="-285750">
              <a:buFont typeface="Arial" panose="020B0604020202020204" pitchFamily="34" charset="0"/>
              <a:buChar char="•"/>
            </a:pPr>
            <a:r>
              <a:rPr lang="en-US" sz="2400" dirty="0"/>
              <a:t>internal stakeholders such as employees or team members</a:t>
            </a:r>
          </a:p>
          <a:p>
            <a:pPr marL="285750" indent="-285750">
              <a:buFont typeface="Arial" panose="020B0604020202020204" pitchFamily="34" charset="0"/>
              <a:buChar char="•"/>
            </a:pPr>
            <a:r>
              <a:rPr lang="en-US" sz="2400" dirty="0"/>
              <a:t>Volunteers</a:t>
            </a:r>
          </a:p>
          <a:p>
            <a:pPr marL="285750" indent="-285750">
              <a:buFont typeface="Arial" panose="020B0604020202020204" pitchFamily="34" charset="0"/>
              <a:buChar char="•"/>
            </a:pPr>
            <a:r>
              <a:rPr lang="en-US" sz="2400" dirty="0"/>
              <a:t>management personnel or senior staff and Board members</a:t>
            </a:r>
          </a:p>
          <a:p>
            <a:pPr marL="285750" indent="-285750">
              <a:buFont typeface="Arial" panose="020B0604020202020204" pitchFamily="34" charset="0"/>
              <a:buChar char="•"/>
            </a:pPr>
            <a:r>
              <a:rPr lang="en-US" sz="2400" dirty="0"/>
              <a:t>external stakeholders such as people receiving services, government agencies, businesses and groups the organisation has dealings with</a:t>
            </a:r>
          </a:p>
          <a:p>
            <a:pPr marL="285750" indent="-285750">
              <a:buFont typeface="Arial" panose="020B0604020202020204" pitchFamily="34" charset="0"/>
              <a:buChar char="•"/>
            </a:pPr>
            <a:r>
              <a:rPr lang="en-US" sz="2400" dirty="0"/>
              <a:t>funding bodies</a:t>
            </a:r>
          </a:p>
          <a:p>
            <a:pPr marL="285750" indent="-285750">
              <a:buFont typeface="Arial" panose="020B0604020202020204" pitchFamily="34" charset="0"/>
              <a:buChar char="•"/>
            </a:pPr>
            <a:r>
              <a:rPr lang="en-US" sz="2400" dirty="0"/>
              <a:t>other community services organisations </a:t>
            </a:r>
          </a:p>
          <a:p>
            <a:pPr marL="285750" indent="-285750">
              <a:buFont typeface="Arial" panose="020B0604020202020204" pitchFamily="34" charset="0"/>
              <a:buChar char="•"/>
            </a:pPr>
            <a:r>
              <a:rPr lang="en-US" sz="2400" dirty="0"/>
              <a:t>the general public</a:t>
            </a:r>
            <a:endParaRPr lang="en-AU" sz="2400" dirty="0"/>
          </a:p>
        </p:txBody>
      </p:sp>
    </p:spTree>
    <p:extLst>
      <p:ext uri="{BB962C8B-B14F-4D97-AF65-F5344CB8AC3E}">
        <p14:creationId xmlns:p14="http://schemas.microsoft.com/office/powerpoint/2010/main" val="3673736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5D177B-2DC2-544C-B8FB-B83306ECCA70}"/>
              </a:ext>
            </a:extLst>
          </p:cNvPr>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p>
        </p:txBody>
      </p:sp>
      <p:pic>
        <p:nvPicPr>
          <p:cNvPr id="4" name="Picture 3">
            <a:extLst>
              <a:ext uri="{FF2B5EF4-FFF2-40B4-BE49-F238E27FC236}">
                <a16:creationId xmlns:a16="http://schemas.microsoft.com/office/drawing/2014/main" id="{9D32E4CA-BED0-0740-8806-2483B5233654}"/>
              </a:ext>
            </a:extLst>
          </p:cNvPr>
          <p:cNvPicPr>
            <a:picLocks noChangeAspect="1"/>
          </p:cNvPicPr>
          <p:nvPr/>
        </p:nvPicPr>
        <p:blipFill>
          <a:blip r:embed="rId3"/>
          <a:stretch>
            <a:fillRect/>
          </a:stretch>
        </p:blipFill>
        <p:spPr>
          <a:xfrm>
            <a:off x="0" y="0"/>
            <a:ext cx="9144000" cy="6858000"/>
          </a:xfrm>
          <a:prstGeom prst="rect">
            <a:avLst/>
          </a:prstGeom>
        </p:spPr>
      </p:pic>
      <p:sp>
        <p:nvSpPr>
          <p:cNvPr id="6" name="TextBox 5">
            <a:extLst>
              <a:ext uri="{FF2B5EF4-FFF2-40B4-BE49-F238E27FC236}">
                <a16:creationId xmlns:a16="http://schemas.microsoft.com/office/drawing/2014/main" id="{8CE9A0DF-C912-41DC-8ABA-09C0EBDCE5D9}"/>
              </a:ext>
            </a:extLst>
          </p:cNvPr>
          <p:cNvSpPr txBox="1"/>
          <p:nvPr/>
        </p:nvSpPr>
        <p:spPr>
          <a:xfrm>
            <a:off x="1031631" y="2489509"/>
            <a:ext cx="7080738" cy="2677656"/>
          </a:xfrm>
          <a:prstGeom prst="rect">
            <a:avLst/>
          </a:prstGeom>
          <a:noFill/>
        </p:spPr>
        <p:txBody>
          <a:bodyPr wrap="square">
            <a:spAutoFit/>
          </a:bodyPr>
          <a:lstStyle/>
          <a:p>
            <a:r>
              <a:rPr lang="en-US" sz="2800" b="0" i="0" dirty="0">
                <a:solidFill>
                  <a:srgbClr val="000000"/>
                </a:solidFill>
                <a:effectLst/>
                <a:latin typeface="f3generic"/>
              </a:rPr>
              <a:t>1. Name two types of external information needs.</a:t>
            </a:r>
          </a:p>
          <a:p>
            <a:endParaRPr lang="en-US" sz="2800" dirty="0">
              <a:solidFill>
                <a:srgbClr val="000000"/>
              </a:solidFill>
              <a:latin typeface="f3generic"/>
            </a:endParaRPr>
          </a:p>
          <a:p>
            <a:endParaRPr lang="en-US" sz="2800" b="0" i="0" dirty="0">
              <a:solidFill>
                <a:srgbClr val="000000"/>
              </a:solidFill>
              <a:effectLst/>
              <a:latin typeface="f3generic"/>
            </a:endParaRPr>
          </a:p>
          <a:p>
            <a:r>
              <a:rPr lang="en-US" sz="2800" b="0" i="0" dirty="0">
                <a:solidFill>
                  <a:srgbClr val="000000"/>
                </a:solidFill>
                <a:effectLst/>
                <a:latin typeface="f3generic"/>
              </a:rPr>
              <a:t>2. Who are two internal stakeholders within an organisation?</a:t>
            </a:r>
            <a:endParaRPr lang="en-AU" sz="2800" dirty="0"/>
          </a:p>
        </p:txBody>
      </p:sp>
      <p:sp>
        <p:nvSpPr>
          <p:cNvPr id="5" name="TextBox 4">
            <a:extLst>
              <a:ext uri="{FF2B5EF4-FFF2-40B4-BE49-F238E27FC236}">
                <a16:creationId xmlns:a16="http://schemas.microsoft.com/office/drawing/2014/main" id="{A97EDABC-6E6F-469A-8F2E-85D1F500A66B}"/>
              </a:ext>
            </a:extLst>
          </p:cNvPr>
          <p:cNvSpPr txBox="1"/>
          <p:nvPr/>
        </p:nvSpPr>
        <p:spPr>
          <a:xfrm>
            <a:off x="1031631" y="1574643"/>
            <a:ext cx="4949952" cy="584775"/>
          </a:xfrm>
          <a:prstGeom prst="rect">
            <a:avLst/>
          </a:prstGeom>
          <a:noFill/>
        </p:spPr>
        <p:txBody>
          <a:bodyPr wrap="square" rtlCol="0">
            <a:spAutoFit/>
          </a:bodyPr>
          <a:lstStyle/>
          <a:p>
            <a:r>
              <a:rPr lang="en-US" sz="3200" b="1" dirty="0"/>
              <a:t>Activity</a:t>
            </a:r>
          </a:p>
        </p:txBody>
      </p:sp>
    </p:spTree>
    <p:extLst>
      <p:ext uri="{BB962C8B-B14F-4D97-AF65-F5344CB8AC3E}">
        <p14:creationId xmlns:p14="http://schemas.microsoft.com/office/powerpoint/2010/main" val="243895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D28548-CC22-FC43-97CF-02DF869A7788}"/>
              </a:ext>
            </a:extLst>
          </p:cNvPr>
          <p:cNvPicPr>
            <a:picLocks noGrp="1" noChangeAspect="1"/>
          </p:cNvPicPr>
          <p:nvPr>
            <p:ph idx="1"/>
          </p:nvPr>
        </p:nvPicPr>
        <p:blipFill>
          <a:blip r:embed="rId2"/>
          <a:stretch>
            <a:fillRect/>
          </a:stretch>
        </p:blipFill>
        <p:spPr>
          <a:xfrm>
            <a:off x="0" y="0"/>
            <a:ext cx="9144000" cy="6858000"/>
          </a:xfrm>
        </p:spPr>
      </p:pic>
      <p:sp>
        <p:nvSpPr>
          <p:cNvPr id="2" name="Title 1">
            <a:extLst>
              <a:ext uri="{FF2B5EF4-FFF2-40B4-BE49-F238E27FC236}">
                <a16:creationId xmlns:a16="http://schemas.microsoft.com/office/drawing/2014/main" id="{CCCB0ED5-06CD-B14A-91BF-12AF275C6D62}"/>
              </a:ext>
            </a:extLst>
          </p:cNvPr>
          <p:cNvSpPr>
            <a:spLocks noGrp="1"/>
          </p:cNvSpPr>
          <p:nvPr>
            <p:ph type="title"/>
          </p:nvPr>
        </p:nvSpPr>
        <p:spPr>
          <a:xfrm>
            <a:off x="457200" y="1271231"/>
            <a:ext cx="8229600" cy="1143000"/>
          </a:xfrm>
        </p:spPr>
        <p:txBody>
          <a:bodyPr/>
          <a:lstStyle/>
          <a:p>
            <a:endParaRPr lang="en-US" dirty="0"/>
          </a:p>
        </p:txBody>
      </p:sp>
      <p:sp>
        <p:nvSpPr>
          <p:cNvPr id="6" name="Content Placeholder 2">
            <a:extLst>
              <a:ext uri="{FF2B5EF4-FFF2-40B4-BE49-F238E27FC236}">
                <a16:creationId xmlns:a16="http://schemas.microsoft.com/office/drawing/2014/main" id="{E8823F6B-5A58-7840-AF5F-69EDFF3F38B5}"/>
              </a:ext>
            </a:extLst>
          </p:cNvPr>
          <p:cNvSpPr txBox="1">
            <a:spLocks/>
          </p:cNvSpPr>
          <p:nvPr/>
        </p:nvSpPr>
        <p:spPr>
          <a:xfrm>
            <a:off x="457200" y="2845843"/>
            <a:ext cx="8229600" cy="35805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4" name="Picture 3">
            <a:extLst>
              <a:ext uri="{FF2B5EF4-FFF2-40B4-BE49-F238E27FC236}">
                <a16:creationId xmlns:a16="http://schemas.microsoft.com/office/drawing/2014/main" id="{28B0A9A0-6800-C74B-BE2B-16921C68140D}"/>
              </a:ext>
            </a:extLst>
          </p:cNvPr>
          <p:cNvPicPr>
            <a:picLocks noChangeAspect="1"/>
          </p:cNvPicPr>
          <p:nvPr/>
        </p:nvPicPr>
        <p:blipFill>
          <a:blip r:embed="rId3"/>
          <a:stretch>
            <a:fillRect/>
          </a:stretch>
        </p:blipFill>
        <p:spPr>
          <a:xfrm>
            <a:off x="0" y="0"/>
            <a:ext cx="9144000" cy="6858000"/>
          </a:xfrm>
          <a:prstGeom prst="rect">
            <a:avLst/>
          </a:prstGeom>
        </p:spPr>
      </p:pic>
      <p:sp>
        <p:nvSpPr>
          <p:cNvPr id="3" name="TextBox 2">
            <a:extLst>
              <a:ext uri="{FF2B5EF4-FFF2-40B4-BE49-F238E27FC236}">
                <a16:creationId xmlns:a16="http://schemas.microsoft.com/office/drawing/2014/main" id="{7A5B122B-8ADB-4D62-ACAE-915E3EE518C6}"/>
              </a:ext>
            </a:extLst>
          </p:cNvPr>
          <p:cNvSpPr txBox="1"/>
          <p:nvPr/>
        </p:nvSpPr>
        <p:spPr>
          <a:xfrm>
            <a:off x="635976" y="1675566"/>
            <a:ext cx="7792915" cy="4893647"/>
          </a:xfrm>
          <a:prstGeom prst="rect">
            <a:avLst/>
          </a:prstGeom>
          <a:noFill/>
        </p:spPr>
        <p:txBody>
          <a:bodyPr wrap="square">
            <a:spAutoFit/>
          </a:bodyPr>
          <a:lstStyle/>
          <a:p>
            <a:r>
              <a:rPr lang="en-US" sz="2400" b="0" i="0" dirty="0">
                <a:solidFill>
                  <a:srgbClr val="000000"/>
                </a:solidFill>
                <a:effectLst/>
                <a:latin typeface="f3generic"/>
              </a:rPr>
              <a:t>At times both within an organisation and between </a:t>
            </a:r>
            <a:r>
              <a:rPr lang="en-US" sz="2400" b="0" i="0" dirty="0">
                <a:solidFill>
                  <a:srgbClr val="000000"/>
                </a:solidFill>
                <a:effectLst/>
                <a:latin typeface="f7generic"/>
              </a:rPr>
              <a:t>stakeholders there may be competing or conﬂicting interests. You may need to identify any possible conﬂicts </a:t>
            </a:r>
            <a:r>
              <a:rPr lang="en-US" sz="2400" b="0" i="0" dirty="0">
                <a:solidFill>
                  <a:srgbClr val="000000"/>
                </a:solidFill>
                <a:effectLst/>
                <a:latin typeface="f3generic"/>
              </a:rPr>
              <a:t>of interest and have clear organisational policies regarding disclosure of competing interests by staff and management.</a:t>
            </a:r>
          </a:p>
          <a:p>
            <a:endParaRPr lang="en-US" sz="2400" dirty="0">
              <a:solidFill>
                <a:srgbClr val="000000"/>
              </a:solidFill>
              <a:latin typeface="f3generic"/>
            </a:endParaRPr>
          </a:p>
          <a:p>
            <a:r>
              <a:rPr lang="en-US" sz="2400" b="0" i="0" dirty="0">
                <a:solidFill>
                  <a:srgbClr val="000000"/>
                </a:solidFill>
                <a:effectLst/>
                <a:latin typeface="f7generic"/>
              </a:rPr>
              <a:t>Competing interests or conﬂicts refer to any situation where a staff member or </a:t>
            </a:r>
            <a:r>
              <a:rPr lang="en-US" sz="2400" b="0" i="0" dirty="0">
                <a:solidFill>
                  <a:srgbClr val="000000"/>
                </a:solidFill>
                <a:effectLst/>
                <a:latin typeface="f3generic"/>
              </a:rPr>
              <a:t>organisation’s primary interest </a:t>
            </a:r>
            <a:r>
              <a:rPr lang="en-US" sz="2400" b="0" i="0" dirty="0">
                <a:solidFill>
                  <a:srgbClr val="000000"/>
                </a:solidFill>
                <a:effectLst/>
                <a:latin typeface="f7generic"/>
              </a:rPr>
              <a:t>may be inﬂuenced by a secondary interest.</a:t>
            </a:r>
          </a:p>
          <a:p>
            <a:pPr marL="342900" indent="-342900">
              <a:buFont typeface="Arial" panose="020B0604020202020204" pitchFamily="34" charset="0"/>
              <a:buChar char="•"/>
            </a:pPr>
            <a:r>
              <a:rPr lang="en-US" sz="2400" dirty="0">
                <a:solidFill>
                  <a:srgbClr val="000000"/>
                </a:solidFill>
                <a:latin typeface="f7generic"/>
              </a:rPr>
              <a:t>E.g. </a:t>
            </a:r>
            <a:r>
              <a:rPr lang="en-US" sz="2400" b="0" i="0" dirty="0">
                <a:solidFill>
                  <a:srgbClr val="000000"/>
                </a:solidFill>
                <a:effectLst/>
                <a:latin typeface="f7generic"/>
              </a:rPr>
              <a:t>ﬁnancial gain from selling the </a:t>
            </a:r>
            <a:r>
              <a:rPr lang="en-US" sz="2400" b="0" i="0" dirty="0">
                <a:solidFill>
                  <a:srgbClr val="000000"/>
                </a:solidFill>
                <a:effectLst/>
                <a:latin typeface="f3generic"/>
              </a:rPr>
              <a:t>organisation case management software..</a:t>
            </a:r>
          </a:p>
          <a:p>
            <a:r>
              <a:rPr lang="en-US" sz="2400" dirty="0">
                <a:solidFill>
                  <a:srgbClr val="000000"/>
                </a:solidFill>
                <a:latin typeface="f3generic"/>
              </a:rPr>
              <a:t>OR</a:t>
            </a:r>
          </a:p>
          <a:p>
            <a:pPr marL="342900" indent="-342900">
              <a:buFont typeface="Arial" panose="020B0604020202020204" pitchFamily="34" charset="0"/>
              <a:buChar char="•"/>
            </a:pPr>
            <a:r>
              <a:rPr lang="en-US" sz="2400" b="0" i="0" dirty="0">
                <a:solidFill>
                  <a:srgbClr val="000000"/>
                </a:solidFill>
                <a:effectLst/>
                <a:latin typeface="f3generic"/>
              </a:rPr>
              <a:t>personal validation from speaking to the media</a:t>
            </a:r>
            <a:endParaRPr lang="en-AU" sz="2400" dirty="0"/>
          </a:p>
        </p:txBody>
      </p:sp>
      <p:sp>
        <p:nvSpPr>
          <p:cNvPr id="9" name="TextBox 8">
            <a:extLst>
              <a:ext uri="{FF2B5EF4-FFF2-40B4-BE49-F238E27FC236}">
                <a16:creationId xmlns:a16="http://schemas.microsoft.com/office/drawing/2014/main" id="{1164E66C-3ABB-4B8E-B5E3-167BDB102FBC}"/>
              </a:ext>
            </a:extLst>
          </p:cNvPr>
          <p:cNvSpPr txBox="1"/>
          <p:nvPr/>
        </p:nvSpPr>
        <p:spPr>
          <a:xfrm>
            <a:off x="635977" y="844674"/>
            <a:ext cx="6811107" cy="584775"/>
          </a:xfrm>
          <a:prstGeom prst="rect">
            <a:avLst/>
          </a:prstGeom>
          <a:noFill/>
        </p:spPr>
        <p:txBody>
          <a:bodyPr wrap="square" rtlCol="0">
            <a:spAutoFit/>
          </a:bodyPr>
          <a:lstStyle/>
          <a:p>
            <a:r>
              <a:rPr lang="en-US" sz="3200" b="1" dirty="0"/>
              <a:t>Competing or conflicting interests</a:t>
            </a:r>
          </a:p>
        </p:txBody>
      </p:sp>
    </p:spTree>
    <p:extLst>
      <p:ext uri="{BB962C8B-B14F-4D97-AF65-F5344CB8AC3E}">
        <p14:creationId xmlns:p14="http://schemas.microsoft.com/office/powerpoint/2010/main" val="2471096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B0ED5-06CD-B14A-91BF-12AF275C6D62}"/>
              </a:ext>
            </a:extLst>
          </p:cNvPr>
          <p:cNvSpPr>
            <a:spLocks noGrp="1"/>
          </p:cNvSpPr>
          <p:nvPr>
            <p:ph type="title"/>
          </p:nvPr>
        </p:nvSpPr>
        <p:spPr>
          <a:xfrm>
            <a:off x="457200" y="1271231"/>
            <a:ext cx="8229600" cy="1143000"/>
          </a:xfrm>
        </p:spPr>
        <p:txBody>
          <a:bodyPr/>
          <a:lstStyle/>
          <a:p>
            <a:endParaRPr lang="en-US" dirty="0"/>
          </a:p>
        </p:txBody>
      </p:sp>
      <p:sp>
        <p:nvSpPr>
          <p:cNvPr id="6" name="Content Placeholder 2">
            <a:extLst>
              <a:ext uri="{FF2B5EF4-FFF2-40B4-BE49-F238E27FC236}">
                <a16:creationId xmlns:a16="http://schemas.microsoft.com/office/drawing/2014/main" id="{E8823F6B-5A58-7840-AF5F-69EDFF3F38B5}"/>
              </a:ext>
            </a:extLst>
          </p:cNvPr>
          <p:cNvSpPr txBox="1">
            <a:spLocks/>
          </p:cNvSpPr>
          <p:nvPr/>
        </p:nvSpPr>
        <p:spPr>
          <a:xfrm>
            <a:off x="457200" y="2845843"/>
            <a:ext cx="8229600" cy="358054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pic>
        <p:nvPicPr>
          <p:cNvPr id="5" name="Content Placeholder 4">
            <a:extLst>
              <a:ext uri="{FF2B5EF4-FFF2-40B4-BE49-F238E27FC236}">
                <a16:creationId xmlns:a16="http://schemas.microsoft.com/office/drawing/2014/main" id="{DC6252D3-63DE-8347-94C0-B5E6C55597D3}"/>
              </a:ext>
            </a:extLst>
          </p:cNvPr>
          <p:cNvPicPr>
            <a:picLocks noGrp="1" noChangeAspect="1"/>
          </p:cNvPicPr>
          <p:nvPr>
            <p:ph idx="1"/>
          </p:nvPr>
        </p:nvPicPr>
        <p:blipFill>
          <a:blip r:embed="rId2"/>
          <a:stretch>
            <a:fillRect/>
          </a:stretch>
        </p:blipFill>
        <p:spPr>
          <a:xfrm>
            <a:off x="0" y="0"/>
            <a:ext cx="9154274" cy="6865706"/>
          </a:xfrm>
        </p:spPr>
      </p:pic>
      <p:sp>
        <p:nvSpPr>
          <p:cNvPr id="4" name="TextBox 3">
            <a:extLst>
              <a:ext uri="{FF2B5EF4-FFF2-40B4-BE49-F238E27FC236}">
                <a16:creationId xmlns:a16="http://schemas.microsoft.com/office/drawing/2014/main" id="{219F95BA-E7E3-492D-8059-3BA9D9E06215}"/>
              </a:ext>
            </a:extLst>
          </p:cNvPr>
          <p:cNvSpPr txBox="1"/>
          <p:nvPr/>
        </p:nvSpPr>
        <p:spPr>
          <a:xfrm>
            <a:off x="879231" y="2567354"/>
            <a:ext cx="7268307" cy="3046988"/>
          </a:xfrm>
          <a:prstGeom prst="rect">
            <a:avLst/>
          </a:prstGeom>
          <a:noFill/>
        </p:spPr>
        <p:txBody>
          <a:bodyPr wrap="square">
            <a:spAutoFit/>
          </a:bodyPr>
          <a:lstStyle/>
          <a:p>
            <a:r>
              <a:rPr lang="en-US" sz="2400" b="0" i="0" dirty="0">
                <a:solidFill>
                  <a:srgbClr val="000000"/>
                </a:solidFill>
                <a:effectLst/>
                <a:latin typeface="f7generic"/>
              </a:rPr>
              <a:t>A conﬂict of interest can be deﬁned as a situation in which someone who is in a position to derive personal beneﬁt from actions or decisions made as part of their work role. </a:t>
            </a:r>
          </a:p>
          <a:p>
            <a:endParaRPr lang="en-US" sz="2400" b="0" i="0" dirty="0">
              <a:solidFill>
                <a:srgbClr val="000000"/>
              </a:solidFill>
              <a:effectLst/>
              <a:latin typeface="f7generic"/>
            </a:endParaRPr>
          </a:p>
          <a:p>
            <a:r>
              <a:rPr lang="en-US" sz="2400" b="0" i="0" dirty="0">
                <a:solidFill>
                  <a:srgbClr val="000000"/>
                </a:solidFill>
                <a:effectLst/>
                <a:latin typeface="f7generic"/>
              </a:rPr>
              <a:t>This may mean someone developing a communication strategy that will beneﬁt themselves </a:t>
            </a:r>
            <a:r>
              <a:rPr lang="en-US" sz="2400" b="0" i="0" dirty="0">
                <a:solidFill>
                  <a:srgbClr val="000000"/>
                </a:solidFill>
                <a:effectLst/>
                <a:latin typeface="f3generic"/>
              </a:rPr>
              <a:t>or someone they have a close relationship with.</a:t>
            </a:r>
            <a:endParaRPr lang="en-AU" sz="2400" dirty="0"/>
          </a:p>
        </p:txBody>
      </p:sp>
      <p:sp>
        <p:nvSpPr>
          <p:cNvPr id="10" name="TextBox 9">
            <a:extLst>
              <a:ext uri="{FF2B5EF4-FFF2-40B4-BE49-F238E27FC236}">
                <a16:creationId xmlns:a16="http://schemas.microsoft.com/office/drawing/2014/main" id="{E6D4E2C4-E489-4B3B-94F6-03E172B85592}"/>
              </a:ext>
            </a:extLst>
          </p:cNvPr>
          <p:cNvSpPr txBox="1"/>
          <p:nvPr/>
        </p:nvSpPr>
        <p:spPr>
          <a:xfrm>
            <a:off x="879231" y="1691874"/>
            <a:ext cx="4949952" cy="584775"/>
          </a:xfrm>
          <a:prstGeom prst="rect">
            <a:avLst/>
          </a:prstGeom>
          <a:noFill/>
        </p:spPr>
        <p:txBody>
          <a:bodyPr wrap="square" rtlCol="0">
            <a:spAutoFit/>
          </a:bodyPr>
          <a:lstStyle/>
          <a:p>
            <a:r>
              <a:rPr lang="en-US" sz="3200" b="1" dirty="0"/>
              <a:t>Conflict of interest</a:t>
            </a:r>
          </a:p>
        </p:txBody>
      </p:sp>
    </p:spTree>
    <p:extLst>
      <p:ext uri="{BB962C8B-B14F-4D97-AF65-F5344CB8AC3E}">
        <p14:creationId xmlns:p14="http://schemas.microsoft.com/office/powerpoint/2010/main" val="1770171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7">
            <a:extLst>
              <a:ext uri="{FF2B5EF4-FFF2-40B4-BE49-F238E27FC236}">
                <a16:creationId xmlns:a16="http://schemas.microsoft.com/office/drawing/2014/main" id="{3193F793-A5A9-E643-9B89-D4287BC13375}"/>
              </a:ext>
            </a:extLst>
          </p:cNvPr>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xfrm>
            <a:off x="457200" y="2857500"/>
            <a:ext cx="8229600" cy="1143000"/>
          </a:xfrm>
        </p:spPr>
        <p:txBody>
          <a:bodyPr/>
          <a:lstStyle/>
          <a:p>
            <a:endParaRPr lang="en-US" b="1" dirty="0"/>
          </a:p>
        </p:txBody>
      </p:sp>
      <p:pic>
        <p:nvPicPr>
          <p:cNvPr id="5" name="Picture 4">
            <a:extLst>
              <a:ext uri="{FF2B5EF4-FFF2-40B4-BE49-F238E27FC236}">
                <a16:creationId xmlns:a16="http://schemas.microsoft.com/office/drawing/2014/main" id="{8038CF0A-8A82-9946-B5DE-4CE3936CD704}"/>
              </a:ext>
            </a:extLst>
          </p:cNvPr>
          <p:cNvPicPr>
            <a:picLocks noChangeAspect="1"/>
          </p:cNvPicPr>
          <p:nvPr/>
        </p:nvPicPr>
        <p:blipFill>
          <a:blip r:embed="rId4"/>
          <a:stretch>
            <a:fillRect/>
          </a:stretch>
        </p:blipFill>
        <p:spPr>
          <a:xfrm>
            <a:off x="0" y="0"/>
            <a:ext cx="9144000" cy="6858000"/>
          </a:xfrm>
          <a:prstGeom prst="rect">
            <a:avLst/>
          </a:prstGeom>
        </p:spPr>
      </p:pic>
      <p:sp>
        <p:nvSpPr>
          <p:cNvPr id="3" name="TextBox 2">
            <a:extLst>
              <a:ext uri="{FF2B5EF4-FFF2-40B4-BE49-F238E27FC236}">
                <a16:creationId xmlns:a16="http://schemas.microsoft.com/office/drawing/2014/main" id="{1D62242E-80D7-49A0-9B64-569D9FB81CA4}"/>
              </a:ext>
            </a:extLst>
          </p:cNvPr>
          <p:cNvSpPr txBox="1"/>
          <p:nvPr/>
        </p:nvSpPr>
        <p:spPr>
          <a:xfrm>
            <a:off x="973015" y="2276649"/>
            <a:ext cx="7491047" cy="3416320"/>
          </a:xfrm>
          <a:prstGeom prst="rect">
            <a:avLst/>
          </a:prstGeom>
          <a:noFill/>
        </p:spPr>
        <p:txBody>
          <a:bodyPr wrap="square">
            <a:spAutoFit/>
          </a:bodyPr>
          <a:lstStyle/>
          <a:p>
            <a:r>
              <a:rPr lang="en-US" sz="2400" b="0" i="0" dirty="0">
                <a:solidFill>
                  <a:srgbClr val="000000"/>
                </a:solidFill>
                <a:effectLst/>
                <a:latin typeface="f7generic"/>
              </a:rPr>
              <a:t>Competing interests are deﬁned as those potential inﬂuences that may undermine the objectivity or </a:t>
            </a:r>
            <a:r>
              <a:rPr lang="en-US" sz="2400" b="0" i="0" dirty="0">
                <a:solidFill>
                  <a:srgbClr val="000000"/>
                </a:solidFill>
                <a:effectLst/>
                <a:latin typeface="f3generic"/>
              </a:rPr>
              <a:t>integrity of an individual or organisation. </a:t>
            </a:r>
          </a:p>
          <a:p>
            <a:endParaRPr lang="en-US" sz="2400" b="0" i="0" dirty="0">
              <a:solidFill>
                <a:srgbClr val="000000"/>
              </a:solidFill>
              <a:effectLst/>
              <a:latin typeface="f3generic"/>
            </a:endParaRPr>
          </a:p>
          <a:p>
            <a:r>
              <a:rPr lang="en-US" sz="2400" b="0" i="0" dirty="0">
                <a:solidFill>
                  <a:srgbClr val="000000"/>
                </a:solidFill>
                <a:effectLst/>
                <a:latin typeface="f3generic"/>
              </a:rPr>
              <a:t>Often </a:t>
            </a:r>
            <a:r>
              <a:rPr lang="en-US" sz="2400" b="0" i="0" dirty="0">
                <a:solidFill>
                  <a:srgbClr val="000000"/>
                </a:solidFill>
                <a:effectLst/>
                <a:latin typeface="f7generic"/>
              </a:rPr>
              <a:t>competing interests can be identiﬁed through their ﬁnancial component. </a:t>
            </a:r>
          </a:p>
          <a:p>
            <a:endParaRPr lang="en-US" sz="2400" dirty="0">
              <a:solidFill>
                <a:srgbClr val="000000"/>
              </a:solidFill>
              <a:latin typeface="f7generic"/>
            </a:endParaRPr>
          </a:p>
          <a:p>
            <a:r>
              <a:rPr lang="en-US" sz="2400" b="0" i="0" dirty="0">
                <a:solidFill>
                  <a:srgbClr val="000000"/>
                </a:solidFill>
                <a:effectLst/>
                <a:latin typeface="f7generic"/>
              </a:rPr>
              <a:t>This means that there is a ﬁnancial beneﬁt to a person or organisation that may inﬂuence their decisions.</a:t>
            </a:r>
            <a:endParaRPr lang="en-AU" sz="2400" dirty="0"/>
          </a:p>
        </p:txBody>
      </p:sp>
      <p:sp>
        <p:nvSpPr>
          <p:cNvPr id="7" name="TextBox 6">
            <a:extLst>
              <a:ext uri="{FF2B5EF4-FFF2-40B4-BE49-F238E27FC236}">
                <a16:creationId xmlns:a16="http://schemas.microsoft.com/office/drawing/2014/main" id="{D614A33F-8280-4028-A090-B117B4CBBB62}"/>
              </a:ext>
            </a:extLst>
          </p:cNvPr>
          <p:cNvSpPr txBox="1"/>
          <p:nvPr/>
        </p:nvSpPr>
        <p:spPr>
          <a:xfrm>
            <a:off x="973015" y="1504305"/>
            <a:ext cx="4949952" cy="584775"/>
          </a:xfrm>
          <a:prstGeom prst="rect">
            <a:avLst/>
          </a:prstGeom>
          <a:noFill/>
        </p:spPr>
        <p:txBody>
          <a:bodyPr wrap="square" rtlCol="0">
            <a:spAutoFit/>
          </a:bodyPr>
          <a:lstStyle/>
          <a:p>
            <a:r>
              <a:rPr lang="en-US" sz="3200" b="1" dirty="0"/>
              <a:t>Competing interest</a:t>
            </a:r>
          </a:p>
        </p:txBody>
      </p:sp>
    </p:spTree>
    <p:extLst>
      <p:ext uri="{BB962C8B-B14F-4D97-AF65-F5344CB8AC3E}">
        <p14:creationId xmlns:p14="http://schemas.microsoft.com/office/powerpoint/2010/main" val="646766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BCCCC08BD3EBE4198806ED61AF82DE8" ma:contentTypeVersion="15" ma:contentTypeDescription="Create a new document." ma:contentTypeScope="" ma:versionID="eb1e0f5721d5720b3b4bad2822c988e6">
  <xsd:schema xmlns:xsd="http://www.w3.org/2001/XMLSchema" xmlns:xs="http://www.w3.org/2001/XMLSchema" xmlns:p="http://schemas.microsoft.com/office/2006/metadata/properties" xmlns:ns2="50742028-dc0b-4fe4-b51a-e2b5acb6b3f0" xmlns:ns3="c19bab61-56e2-460a-aaf6-11c6f98041f5" targetNamespace="http://schemas.microsoft.com/office/2006/metadata/properties" ma:root="true" ma:fieldsID="5d6f56a28fb2bc729ae44b11f61293b7" ns2:_="" ns3:_="">
    <xsd:import namespace="50742028-dc0b-4fe4-b51a-e2b5acb6b3f0"/>
    <xsd:import namespace="c19bab61-56e2-460a-aaf6-11c6f98041f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742028-dc0b-4fe4-b51a-e2b5acb6b3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f7dfea9-f2f6-4854-82a1-0b02f7d3fa4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19bab61-56e2-460a-aaf6-11c6f98041f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878dde8-34d3-47f2-8023-cbb6ff7ff0b4}" ma:internalName="TaxCatchAll" ma:showField="CatchAllData" ma:web="c19bab61-56e2-460a-aaf6-11c6f98041f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c19bab61-56e2-460a-aaf6-11c6f98041f5">
      <UserInfo>
        <DisplayName/>
        <AccountId xsi:nil="true"/>
        <AccountType/>
      </UserInfo>
    </SharedWithUsers>
    <lcf76f155ced4ddcb4097134ff3c332f xmlns="50742028-dc0b-4fe4-b51a-e2b5acb6b3f0">
      <Terms xmlns="http://schemas.microsoft.com/office/infopath/2007/PartnerControls"/>
    </lcf76f155ced4ddcb4097134ff3c332f>
    <TaxCatchAll xmlns="c19bab61-56e2-460a-aaf6-11c6f98041f5" xsi:nil="true"/>
  </documentManagement>
</p:properties>
</file>

<file path=customXml/itemProps1.xml><?xml version="1.0" encoding="utf-8"?>
<ds:datastoreItem xmlns:ds="http://schemas.openxmlformats.org/officeDocument/2006/customXml" ds:itemID="{8197A60E-2517-44B2-9CB3-75B3E86C1A20}">
  <ds:schemaRefs>
    <ds:schemaRef ds:uri="http://schemas.microsoft.com/sharepoint/v3/contenttype/forms"/>
  </ds:schemaRefs>
</ds:datastoreItem>
</file>

<file path=customXml/itemProps2.xml><?xml version="1.0" encoding="utf-8"?>
<ds:datastoreItem xmlns:ds="http://schemas.openxmlformats.org/officeDocument/2006/customXml" ds:itemID="{4FB89E9D-0B9D-4D86-933B-41298BA42188}"/>
</file>

<file path=customXml/itemProps3.xml><?xml version="1.0" encoding="utf-8"?>
<ds:datastoreItem xmlns:ds="http://schemas.openxmlformats.org/officeDocument/2006/customXml" ds:itemID="{68295B01-6996-46C1-95F1-146CF1428B5B}">
  <ds:schemaRefs>
    <ds:schemaRef ds:uri="http://www.w3.org/XML/1998/namespace"/>
    <ds:schemaRef ds:uri="2d527e9d-f256-4514-b41a-3f8b4a7f18b3"/>
    <ds:schemaRef ds:uri="http://schemas.microsoft.com/office/2006/metadata/properties"/>
    <ds:schemaRef ds:uri="http://schemas.microsoft.com/office/infopath/2007/PartnerControls"/>
    <ds:schemaRef ds:uri="http://purl.org/dc/dcmitype/"/>
    <ds:schemaRef ds:uri="http://purl.org/dc/elements/1.1/"/>
    <ds:schemaRef ds:uri="http://schemas.microsoft.com/office/2006/documentManagement/types"/>
    <ds:schemaRef ds:uri="http://schemas.openxmlformats.org/package/2006/metadata/core-properties"/>
    <ds:schemaRef ds:uri="c19bab61-56e2-460a-aaf6-11c6f98041f5"/>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396</TotalTime>
  <Words>1569</Words>
  <Application>Microsoft Office PowerPoint</Application>
  <PresentationFormat>On-screen Show (4:3)</PresentationFormat>
  <Paragraphs>228</Paragraphs>
  <Slides>36</Slides>
  <Notes>26</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Any questions?</vt:lpstr>
    </vt:vector>
  </TitlesOfParts>
  <Company>Chisholm Institute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Nelly Mohibi</cp:lastModifiedBy>
  <cp:revision>104</cp:revision>
  <dcterms:created xsi:type="dcterms:W3CDTF">2016-04-26T00:39:54Z</dcterms:created>
  <dcterms:modified xsi:type="dcterms:W3CDTF">2022-02-14T01:57:22Z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0x0101002BCCCC08BD3EBE4198806ED61AF82DE8</vt:lpwstr>
  </property>
  <property fmtid="{D5CDD505-2E9C-101B-9397-08002B2CF9AE}" pid="3" name="_SourceUrl">
    <vt:lpwstr/>
  </property>
  <property fmtid="{D5CDD505-2E9C-101B-9397-08002B2CF9AE}" pid="4" name="_SharedFileIndex">
    <vt:lpwstr/>
  </property>
  <property fmtid="{D5CDD505-2E9C-101B-9397-08002B2CF9AE}" pid="5" name="ComplianceAssetId">
    <vt:lpwstr/>
  </property>
  <property fmtid="{D5CDD505-2E9C-101B-9397-08002B2CF9AE}" pid="6" name="\processed">
    <vt:bool>false</vt:bool>
  </property>
  <property fmtid="{D5CDD505-2E9C-101B-9397-08002B2CF9AE}" pid="7" name="SharedWithUsers">
    <vt:lpwstr/>
  </property>
  <property fmtid="{D5CDD505-2E9C-101B-9397-08002B2CF9AE}" pid="8" name="ReadytoApprove">
    <vt:bool>false</vt:bool>
  </property>
</Properties>
</file>